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85" r:id="rId1"/>
  </p:sldMasterIdLst>
  <p:sldIdLst>
    <p:sldId id="256" r:id="rId2"/>
    <p:sldId id="271" r:id="rId3"/>
    <p:sldId id="272" r:id="rId4"/>
    <p:sldId id="273" r:id="rId5"/>
    <p:sldId id="274" r:id="rId6"/>
    <p:sldId id="276" r:id="rId7"/>
    <p:sldId id="280" r:id="rId8"/>
    <p:sldId id="275" r:id="rId9"/>
    <p:sldId id="283" r:id="rId10"/>
    <p:sldId id="277" r:id="rId11"/>
    <p:sldId id="278" r:id="rId12"/>
    <p:sldId id="282" r:id="rId13"/>
    <p:sldId id="257" r:id="rId14"/>
    <p:sldId id="258" r:id="rId15"/>
    <p:sldId id="263" r:id="rId16"/>
    <p:sldId id="262" r:id="rId17"/>
    <p:sldId id="284" r:id="rId18"/>
    <p:sldId id="281"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315"/>
    <p:restoredTop sz="94694"/>
  </p:normalViewPr>
  <p:slideViewPr>
    <p:cSldViewPr snapToGrid="0" snapToObjects="1">
      <p:cViewPr varScale="1">
        <p:scale>
          <a:sx n="160" d="100"/>
          <a:sy n="160" d="100"/>
        </p:scale>
        <p:origin x="968"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diagrams/_rels/data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_rels/data2.xml.rels><?xml version="1.0" encoding="UTF-8" standalone="yes"?>
<Relationships xmlns="http://schemas.openxmlformats.org/package/2006/relationships"><Relationship Id="rId8" Type="http://schemas.openxmlformats.org/officeDocument/2006/relationships/image" Target="../media/image40.sv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svg"/><Relationship Id="rId1" Type="http://schemas.openxmlformats.org/officeDocument/2006/relationships/image" Target="../media/image33.png"/><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36.svg"/></Relationships>
</file>

<file path=ppt/diagrams/_rels/drawing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_rels/drawing2.xml.rels><?xml version="1.0" encoding="UTF-8" standalone="yes"?>
<Relationships xmlns="http://schemas.openxmlformats.org/package/2006/relationships"><Relationship Id="rId8" Type="http://schemas.openxmlformats.org/officeDocument/2006/relationships/image" Target="../media/image40.sv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svg"/><Relationship Id="rId1" Type="http://schemas.openxmlformats.org/officeDocument/2006/relationships/image" Target="../media/image33.png"/><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36.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5BF9138-53E9-4185-BD23-30E212E9DE6A}"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33F09A48-EA40-4A31-BEF4-1E7FBE085576}">
      <dgm:prSet/>
      <dgm:spPr/>
      <dgm:t>
        <a:bodyPr/>
        <a:lstStyle/>
        <a:p>
          <a:r>
            <a:rPr lang="en-US" dirty="0"/>
            <a:t>Our goal is to use provided aerial imagery to classify the roof material of identified buildings in the Caribbean.</a:t>
          </a:r>
        </a:p>
      </dgm:t>
    </dgm:pt>
    <dgm:pt modelId="{B28DFF99-7494-4D07-802A-73FE655DA5C1}" type="parTrans" cxnId="{9B12EFFF-B6DB-4413-A79B-FDC57E1395E8}">
      <dgm:prSet/>
      <dgm:spPr/>
      <dgm:t>
        <a:bodyPr/>
        <a:lstStyle/>
        <a:p>
          <a:endParaRPr lang="en-US"/>
        </a:p>
      </dgm:t>
    </dgm:pt>
    <dgm:pt modelId="{279B356A-D1F9-478A-9928-F6641786C12B}" type="sibTrans" cxnId="{9B12EFFF-B6DB-4413-A79B-FDC57E1395E8}">
      <dgm:prSet/>
      <dgm:spPr/>
      <dgm:t>
        <a:bodyPr/>
        <a:lstStyle/>
        <a:p>
          <a:endParaRPr lang="en-US"/>
        </a:p>
      </dgm:t>
    </dgm:pt>
    <dgm:pt modelId="{419D3B74-0518-43CA-8450-75DE32133F89}">
      <dgm:prSet/>
      <dgm:spPr/>
      <dgm:t>
        <a:bodyPr/>
        <a:lstStyle/>
        <a:p>
          <a:r>
            <a:rPr lang="en-US"/>
            <a:t>The traditional method for identifying high-risk buildings involves going door to door by foot, taking weeks if not months and costing millions of dollars.</a:t>
          </a:r>
        </a:p>
      </dgm:t>
    </dgm:pt>
    <dgm:pt modelId="{DB658AE5-BFC7-4538-98F1-79C16217F54A}" type="parTrans" cxnId="{7A2704CF-434C-4582-B829-391C7D83FF4A}">
      <dgm:prSet/>
      <dgm:spPr/>
      <dgm:t>
        <a:bodyPr/>
        <a:lstStyle/>
        <a:p>
          <a:endParaRPr lang="en-US"/>
        </a:p>
      </dgm:t>
    </dgm:pt>
    <dgm:pt modelId="{7C007BB1-4A95-4243-8FE2-F847612D0DAF}" type="sibTrans" cxnId="{7A2704CF-434C-4582-B829-391C7D83FF4A}">
      <dgm:prSet/>
      <dgm:spPr/>
      <dgm:t>
        <a:bodyPr/>
        <a:lstStyle/>
        <a:p>
          <a:endParaRPr lang="en-US"/>
        </a:p>
      </dgm:t>
    </dgm:pt>
    <dgm:pt modelId="{6466B272-3E2E-4599-A2E9-6BDBCD13573E}">
      <dgm:prSet/>
      <dgm:spPr/>
      <dgm:t>
        <a:bodyPr/>
        <a:lstStyle/>
        <a:p>
          <a:r>
            <a:rPr lang="en-US"/>
            <a:t>If models can accurately map disaster risk from drone imagery will help drive faster, cheaper prioritization of building inspections and target resources for disaster preparation where they will have the most impact.</a:t>
          </a:r>
        </a:p>
      </dgm:t>
    </dgm:pt>
    <dgm:pt modelId="{2079DC95-2B5B-4941-9FF2-5DE1018065A5}" type="parTrans" cxnId="{DC75BADF-D6AD-4842-B6A4-5C7E979E36D9}">
      <dgm:prSet/>
      <dgm:spPr/>
      <dgm:t>
        <a:bodyPr/>
        <a:lstStyle/>
        <a:p>
          <a:endParaRPr lang="en-US"/>
        </a:p>
      </dgm:t>
    </dgm:pt>
    <dgm:pt modelId="{2CDAE124-A0D0-49E9-8753-D26F25B0AC06}" type="sibTrans" cxnId="{DC75BADF-D6AD-4842-B6A4-5C7E979E36D9}">
      <dgm:prSet/>
      <dgm:spPr/>
      <dgm:t>
        <a:bodyPr/>
        <a:lstStyle/>
        <a:p>
          <a:endParaRPr lang="en-US"/>
        </a:p>
      </dgm:t>
    </dgm:pt>
    <dgm:pt modelId="{E8046D78-05B7-48A8-AB2E-6161FAF94759}" type="pres">
      <dgm:prSet presAssocID="{E5BF9138-53E9-4185-BD23-30E212E9DE6A}" presName="root" presStyleCnt="0">
        <dgm:presLayoutVars>
          <dgm:dir/>
          <dgm:resizeHandles val="exact"/>
        </dgm:presLayoutVars>
      </dgm:prSet>
      <dgm:spPr/>
    </dgm:pt>
    <dgm:pt modelId="{E1170388-EE8D-471B-B9DD-EF436A5EDD7C}" type="pres">
      <dgm:prSet presAssocID="{33F09A48-EA40-4A31-BEF4-1E7FBE085576}" presName="compNode" presStyleCnt="0"/>
      <dgm:spPr/>
    </dgm:pt>
    <dgm:pt modelId="{DF96340D-54CE-4356-BAAA-B1F52E3FB76E}" type="pres">
      <dgm:prSet presAssocID="{33F09A48-EA40-4A31-BEF4-1E7FBE085576}" presName="bgRect" presStyleLbl="bgShp" presStyleIdx="0" presStyleCnt="3"/>
      <dgm:spPr/>
    </dgm:pt>
    <dgm:pt modelId="{174D34AA-2EF6-4E87-8052-352EC825488B}" type="pres">
      <dgm:prSet presAssocID="{33F09A48-EA40-4A31-BEF4-1E7FBE085576}"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ome"/>
        </a:ext>
      </dgm:extLst>
    </dgm:pt>
    <dgm:pt modelId="{D4699FBB-4F82-42AC-9490-E986AA1D717E}" type="pres">
      <dgm:prSet presAssocID="{33F09A48-EA40-4A31-BEF4-1E7FBE085576}" presName="spaceRect" presStyleCnt="0"/>
      <dgm:spPr/>
    </dgm:pt>
    <dgm:pt modelId="{C8D67D44-2349-433C-8159-DA2AEF521C62}" type="pres">
      <dgm:prSet presAssocID="{33F09A48-EA40-4A31-BEF4-1E7FBE085576}" presName="parTx" presStyleLbl="revTx" presStyleIdx="0" presStyleCnt="3">
        <dgm:presLayoutVars>
          <dgm:chMax val="0"/>
          <dgm:chPref val="0"/>
        </dgm:presLayoutVars>
      </dgm:prSet>
      <dgm:spPr/>
    </dgm:pt>
    <dgm:pt modelId="{8A3B878E-5192-43B3-AA3F-8969D18A6B56}" type="pres">
      <dgm:prSet presAssocID="{279B356A-D1F9-478A-9928-F6641786C12B}" presName="sibTrans" presStyleCnt="0"/>
      <dgm:spPr/>
    </dgm:pt>
    <dgm:pt modelId="{E3F564AD-1BF9-461A-9167-25BDECAD9B05}" type="pres">
      <dgm:prSet presAssocID="{419D3B74-0518-43CA-8450-75DE32133F89}" presName="compNode" presStyleCnt="0"/>
      <dgm:spPr/>
    </dgm:pt>
    <dgm:pt modelId="{A43131DA-5B28-4017-A306-1B4B153C1F70}" type="pres">
      <dgm:prSet presAssocID="{419D3B74-0518-43CA-8450-75DE32133F89}" presName="bgRect" presStyleLbl="bgShp" presStyleIdx="1" presStyleCnt="3"/>
      <dgm:spPr/>
    </dgm:pt>
    <dgm:pt modelId="{0BF38E62-F158-450E-A4B0-D10A0AE97B93}" type="pres">
      <dgm:prSet presAssocID="{419D3B74-0518-43CA-8450-75DE32133F89}"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itcoin"/>
        </a:ext>
      </dgm:extLst>
    </dgm:pt>
    <dgm:pt modelId="{A706306C-097E-4F77-B352-5AD27406B100}" type="pres">
      <dgm:prSet presAssocID="{419D3B74-0518-43CA-8450-75DE32133F89}" presName="spaceRect" presStyleCnt="0"/>
      <dgm:spPr/>
    </dgm:pt>
    <dgm:pt modelId="{1F615E1B-6759-4F66-B4D4-B019D7F9B7CA}" type="pres">
      <dgm:prSet presAssocID="{419D3B74-0518-43CA-8450-75DE32133F89}" presName="parTx" presStyleLbl="revTx" presStyleIdx="1" presStyleCnt="3">
        <dgm:presLayoutVars>
          <dgm:chMax val="0"/>
          <dgm:chPref val="0"/>
        </dgm:presLayoutVars>
      </dgm:prSet>
      <dgm:spPr/>
    </dgm:pt>
    <dgm:pt modelId="{CB4C94AB-64FA-4379-BB07-14A78F9E80A0}" type="pres">
      <dgm:prSet presAssocID="{7C007BB1-4A95-4243-8FE2-F847612D0DAF}" presName="sibTrans" presStyleCnt="0"/>
      <dgm:spPr/>
    </dgm:pt>
    <dgm:pt modelId="{C7B29A26-A097-4D43-AF80-5C74F4049411}" type="pres">
      <dgm:prSet presAssocID="{6466B272-3E2E-4599-A2E9-6BDBCD13573E}" presName="compNode" presStyleCnt="0"/>
      <dgm:spPr/>
    </dgm:pt>
    <dgm:pt modelId="{D45079CA-A537-4C2A-9DAF-A8A08F273473}" type="pres">
      <dgm:prSet presAssocID="{6466B272-3E2E-4599-A2E9-6BDBCD13573E}" presName="bgRect" presStyleLbl="bgShp" presStyleIdx="2" presStyleCnt="3"/>
      <dgm:spPr/>
    </dgm:pt>
    <dgm:pt modelId="{553917E1-F32F-4931-98B4-EC0836B03757}" type="pres">
      <dgm:prSet presAssocID="{6466B272-3E2E-4599-A2E9-6BDBCD13573E}"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Quadcopter"/>
        </a:ext>
      </dgm:extLst>
    </dgm:pt>
    <dgm:pt modelId="{D9105028-1A45-4CFF-B83E-C3B82D097032}" type="pres">
      <dgm:prSet presAssocID="{6466B272-3E2E-4599-A2E9-6BDBCD13573E}" presName="spaceRect" presStyleCnt="0"/>
      <dgm:spPr/>
    </dgm:pt>
    <dgm:pt modelId="{02710E47-EB38-4C5E-8438-E427C466EE27}" type="pres">
      <dgm:prSet presAssocID="{6466B272-3E2E-4599-A2E9-6BDBCD13573E}" presName="parTx" presStyleLbl="revTx" presStyleIdx="2" presStyleCnt="3">
        <dgm:presLayoutVars>
          <dgm:chMax val="0"/>
          <dgm:chPref val="0"/>
        </dgm:presLayoutVars>
      </dgm:prSet>
      <dgm:spPr/>
    </dgm:pt>
  </dgm:ptLst>
  <dgm:cxnLst>
    <dgm:cxn modelId="{087F6289-9C65-4850-9A7D-AE52C51EE8E3}" type="presOf" srcId="{E5BF9138-53E9-4185-BD23-30E212E9DE6A}" destId="{E8046D78-05B7-48A8-AB2E-6161FAF94759}" srcOrd="0" destOrd="0" presId="urn:microsoft.com/office/officeart/2018/2/layout/IconVerticalSolidList"/>
    <dgm:cxn modelId="{5932EDB0-F776-46B6-ACB7-8B74DD942E10}" type="presOf" srcId="{6466B272-3E2E-4599-A2E9-6BDBCD13573E}" destId="{02710E47-EB38-4C5E-8438-E427C466EE27}" srcOrd="0" destOrd="0" presId="urn:microsoft.com/office/officeart/2018/2/layout/IconVerticalSolidList"/>
    <dgm:cxn modelId="{7A2704CF-434C-4582-B829-391C7D83FF4A}" srcId="{E5BF9138-53E9-4185-BD23-30E212E9DE6A}" destId="{419D3B74-0518-43CA-8450-75DE32133F89}" srcOrd="1" destOrd="0" parTransId="{DB658AE5-BFC7-4538-98F1-79C16217F54A}" sibTransId="{7C007BB1-4A95-4243-8FE2-F847612D0DAF}"/>
    <dgm:cxn modelId="{DC75BADF-D6AD-4842-B6A4-5C7E979E36D9}" srcId="{E5BF9138-53E9-4185-BD23-30E212E9DE6A}" destId="{6466B272-3E2E-4599-A2E9-6BDBCD13573E}" srcOrd="2" destOrd="0" parTransId="{2079DC95-2B5B-4941-9FF2-5DE1018065A5}" sibTransId="{2CDAE124-A0D0-49E9-8753-D26F25B0AC06}"/>
    <dgm:cxn modelId="{2DDE26E2-84E3-448E-AB8A-9DB81E8645D5}" type="presOf" srcId="{419D3B74-0518-43CA-8450-75DE32133F89}" destId="{1F615E1B-6759-4F66-B4D4-B019D7F9B7CA}" srcOrd="0" destOrd="0" presId="urn:microsoft.com/office/officeart/2018/2/layout/IconVerticalSolidList"/>
    <dgm:cxn modelId="{3EA3F2E7-1BE2-4C49-B304-96466C65FB1F}" type="presOf" srcId="{33F09A48-EA40-4A31-BEF4-1E7FBE085576}" destId="{C8D67D44-2349-433C-8159-DA2AEF521C62}" srcOrd="0" destOrd="0" presId="urn:microsoft.com/office/officeart/2018/2/layout/IconVerticalSolidList"/>
    <dgm:cxn modelId="{9B12EFFF-B6DB-4413-A79B-FDC57E1395E8}" srcId="{E5BF9138-53E9-4185-BD23-30E212E9DE6A}" destId="{33F09A48-EA40-4A31-BEF4-1E7FBE085576}" srcOrd="0" destOrd="0" parTransId="{B28DFF99-7494-4D07-802A-73FE655DA5C1}" sibTransId="{279B356A-D1F9-478A-9928-F6641786C12B}"/>
    <dgm:cxn modelId="{4CDC094D-36D9-4918-8059-BB1506F963DA}" type="presParOf" srcId="{E8046D78-05B7-48A8-AB2E-6161FAF94759}" destId="{E1170388-EE8D-471B-B9DD-EF436A5EDD7C}" srcOrd="0" destOrd="0" presId="urn:microsoft.com/office/officeart/2018/2/layout/IconVerticalSolidList"/>
    <dgm:cxn modelId="{7DCC96E6-FA99-445E-B7FF-86D94E2523D0}" type="presParOf" srcId="{E1170388-EE8D-471B-B9DD-EF436A5EDD7C}" destId="{DF96340D-54CE-4356-BAAA-B1F52E3FB76E}" srcOrd="0" destOrd="0" presId="urn:microsoft.com/office/officeart/2018/2/layout/IconVerticalSolidList"/>
    <dgm:cxn modelId="{B8DFBEFC-D9B0-4C82-9AC1-A167C2EA6486}" type="presParOf" srcId="{E1170388-EE8D-471B-B9DD-EF436A5EDD7C}" destId="{174D34AA-2EF6-4E87-8052-352EC825488B}" srcOrd="1" destOrd="0" presId="urn:microsoft.com/office/officeart/2018/2/layout/IconVerticalSolidList"/>
    <dgm:cxn modelId="{58F18086-8911-4980-B6F9-FCA509E9B1D7}" type="presParOf" srcId="{E1170388-EE8D-471B-B9DD-EF436A5EDD7C}" destId="{D4699FBB-4F82-42AC-9490-E986AA1D717E}" srcOrd="2" destOrd="0" presId="urn:microsoft.com/office/officeart/2018/2/layout/IconVerticalSolidList"/>
    <dgm:cxn modelId="{09BFBD43-065E-494A-88AA-D0EDB1A0771A}" type="presParOf" srcId="{E1170388-EE8D-471B-B9DD-EF436A5EDD7C}" destId="{C8D67D44-2349-433C-8159-DA2AEF521C62}" srcOrd="3" destOrd="0" presId="urn:microsoft.com/office/officeart/2018/2/layout/IconVerticalSolidList"/>
    <dgm:cxn modelId="{014D9310-B7B1-4181-91F5-1A62853D6F47}" type="presParOf" srcId="{E8046D78-05B7-48A8-AB2E-6161FAF94759}" destId="{8A3B878E-5192-43B3-AA3F-8969D18A6B56}" srcOrd="1" destOrd="0" presId="urn:microsoft.com/office/officeart/2018/2/layout/IconVerticalSolidList"/>
    <dgm:cxn modelId="{2271FF3C-620C-487E-A725-AC02F702ADE1}" type="presParOf" srcId="{E8046D78-05B7-48A8-AB2E-6161FAF94759}" destId="{E3F564AD-1BF9-461A-9167-25BDECAD9B05}" srcOrd="2" destOrd="0" presId="urn:microsoft.com/office/officeart/2018/2/layout/IconVerticalSolidList"/>
    <dgm:cxn modelId="{C9C6D074-64B8-44EF-9573-1A42266AD8B1}" type="presParOf" srcId="{E3F564AD-1BF9-461A-9167-25BDECAD9B05}" destId="{A43131DA-5B28-4017-A306-1B4B153C1F70}" srcOrd="0" destOrd="0" presId="urn:microsoft.com/office/officeart/2018/2/layout/IconVerticalSolidList"/>
    <dgm:cxn modelId="{CB6BAF52-B2AC-48D8-98E6-952192CBD8F7}" type="presParOf" srcId="{E3F564AD-1BF9-461A-9167-25BDECAD9B05}" destId="{0BF38E62-F158-450E-A4B0-D10A0AE97B93}" srcOrd="1" destOrd="0" presId="urn:microsoft.com/office/officeart/2018/2/layout/IconVerticalSolidList"/>
    <dgm:cxn modelId="{A933E63C-5AC0-4C2D-83B3-D5930C0CD971}" type="presParOf" srcId="{E3F564AD-1BF9-461A-9167-25BDECAD9B05}" destId="{A706306C-097E-4F77-B352-5AD27406B100}" srcOrd="2" destOrd="0" presId="urn:microsoft.com/office/officeart/2018/2/layout/IconVerticalSolidList"/>
    <dgm:cxn modelId="{FC2278F1-6332-401F-8926-7CE3CF891E12}" type="presParOf" srcId="{E3F564AD-1BF9-461A-9167-25BDECAD9B05}" destId="{1F615E1B-6759-4F66-B4D4-B019D7F9B7CA}" srcOrd="3" destOrd="0" presId="urn:microsoft.com/office/officeart/2018/2/layout/IconVerticalSolidList"/>
    <dgm:cxn modelId="{0A0FAC9A-6495-4BA5-B413-0980872114D9}" type="presParOf" srcId="{E8046D78-05B7-48A8-AB2E-6161FAF94759}" destId="{CB4C94AB-64FA-4379-BB07-14A78F9E80A0}" srcOrd="3" destOrd="0" presId="urn:microsoft.com/office/officeart/2018/2/layout/IconVerticalSolidList"/>
    <dgm:cxn modelId="{D42D1B24-13ED-4FAD-87A3-40644094C71C}" type="presParOf" srcId="{E8046D78-05B7-48A8-AB2E-6161FAF94759}" destId="{C7B29A26-A097-4D43-AF80-5C74F4049411}" srcOrd="4" destOrd="0" presId="urn:microsoft.com/office/officeart/2018/2/layout/IconVerticalSolidList"/>
    <dgm:cxn modelId="{604DE25C-29F7-4722-9E0F-0663EF0A0D3A}" type="presParOf" srcId="{C7B29A26-A097-4D43-AF80-5C74F4049411}" destId="{D45079CA-A537-4C2A-9DAF-A8A08F273473}" srcOrd="0" destOrd="0" presId="urn:microsoft.com/office/officeart/2018/2/layout/IconVerticalSolidList"/>
    <dgm:cxn modelId="{5C9611FA-0B43-4E6B-8E8B-6E195B2B0E00}" type="presParOf" srcId="{C7B29A26-A097-4D43-AF80-5C74F4049411}" destId="{553917E1-F32F-4931-98B4-EC0836B03757}" srcOrd="1" destOrd="0" presId="urn:microsoft.com/office/officeart/2018/2/layout/IconVerticalSolidList"/>
    <dgm:cxn modelId="{81E8DEE9-1D4C-41E8-9F85-CACF564E5E74}" type="presParOf" srcId="{C7B29A26-A097-4D43-AF80-5C74F4049411}" destId="{D9105028-1A45-4CFF-B83E-C3B82D097032}" srcOrd="2" destOrd="0" presId="urn:microsoft.com/office/officeart/2018/2/layout/IconVerticalSolidList"/>
    <dgm:cxn modelId="{B5EB0D04-D9A9-48D4-9F02-238BE64DA643}" type="presParOf" srcId="{C7B29A26-A097-4D43-AF80-5C74F4049411}" destId="{02710E47-EB38-4C5E-8438-E427C466EE27}"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E01A704-3C83-4134-B48B-67B0D7082140}" type="doc">
      <dgm:prSet loTypeId="urn:microsoft.com/office/officeart/2018/2/layout/IconVerticalSolidList" loCatId="icon" qsTypeId="urn:microsoft.com/office/officeart/2005/8/quickstyle/simple1" qsCatId="simple" csTypeId="urn:microsoft.com/office/officeart/2018/5/colors/Iconchunking_neutralbg_colorful5" csCatId="colorful" phldr="1"/>
      <dgm:spPr/>
      <dgm:t>
        <a:bodyPr/>
        <a:lstStyle/>
        <a:p>
          <a:endParaRPr lang="en-US"/>
        </a:p>
      </dgm:t>
    </dgm:pt>
    <dgm:pt modelId="{4B129960-084C-403B-B7A9-6CBE11A3261F}">
      <dgm:prSet/>
      <dgm:spPr/>
      <dgm:t>
        <a:bodyPr/>
        <a:lstStyle/>
        <a:p>
          <a:r>
            <a:rPr lang="en-US"/>
            <a:t>Learning Rate Range Test is an efficient way to find a good static learning rate for a model.</a:t>
          </a:r>
        </a:p>
      </dgm:t>
    </dgm:pt>
    <dgm:pt modelId="{07FFED42-CD02-485D-BAC9-614C48DA3CAA}" type="parTrans" cxnId="{04D3B29A-F3F5-46C9-B272-6B297EC9876D}">
      <dgm:prSet/>
      <dgm:spPr/>
      <dgm:t>
        <a:bodyPr/>
        <a:lstStyle/>
        <a:p>
          <a:endParaRPr lang="en-US"/>
        </a:p>
      </dgm:t>
    </dgm:pt>
    <dgm:pt modelId="{5248E461-8ADD-4C46-BDAC-4F2BEF8AA098}" type="sibTrans" cxnId="{04D3B29A-F3F5-46C9-B272-6B297EC9876D}">
      <dgm:prSet/>
      <dgm:spPr/>
      <dgm:t>
        <a:bodyPr/>
        <a:lstStyle/>
        <a:p>
          <a:endParaRPr lang="en-US"/>
        </a:p>
      </dgm:t>
    </dgm:pt>
    <dgm:pt modelId="{6CD3844B-45E3-4FD5-A0EB-47C83ACBA250}">
      <dgm:prSet/>
      <dgm:spPr/>
      <dgm:t>
        <a:bodyPr/>
        <a:lstStyle/>
        <a:p>
          <a:r>
            <a:rPr lang="en-US"/>
            <a:t>Snapshot Ensembling performs better as compared to manually tuning the learning rate parameter using the same computational resources. </a:t>
          </a:r>
        </a:p>
      </dgm:t>
    </dgm:pt>
    <dgm:pt modelId="{A76199BD-E05D-4887-957B-2FE37B389942}" type="parTrans" cxnId="{52C0F4CF-C9B3-4CD8-B134-1C1EE6496C1F}">
      <dgm:prSet/>
      <dgm:spPr/>
      <dgm:t>
        <a:bodyPr/>
        <a:lstStyle/>
        <a:p>
          <a:endParaRPr lang="en-US"/>
        </a:p>
      </dgm:t>
    </dgm:pt>
    <dgm:pt modelId="{D23ACA95-DED3-4ADD-B6EF-03C79CAD592B}" type="sibTrans" cxnId="{52C0F4CF-C9B3-4CD8-B134-1C1EE6496C1F}">
      <dgm:prSet/>
      <dgm:spPr/>
      <dgm:t>
        <a:bodyPr/>
        <a:lstStyle/>
        <a:p>
          <a:endParaRPr lang="en-US"/>
        </a:p>
      </dgm:t>
    </dgm:pt>
    <dgm:pt modelId="{7246AF93-B140-4A1A-B975-FB4BF97A5082}">
      <dgm:prSet/>
      <dgm:spPr/>
      <dgm:t>
        <a:bodyPr/>
        <a:lstStyle/>
        <a:p>
          <a:r>
            <a:rPr lang="en-US"/>
            <a:t>Better generalization ability as compared to a single model due to ensembling.</a:t>
          </a:r>
        </a:p>
      </dgm:t>
    </dgm:pt>
    <dgm:pt modelId="{13D1945B-96F6-4F51-A2B3-25D50CBA386E}" type="parTrans" cxnId="{7D1E7FA8-6DD4-4326-9EF7-C4E0E590B23C}">
      <dgm:prSet/>
      <dgm:spPr/>
      <dgm:t>
        <a:bodyPr/>
        <a:lstStyle/>
        <a:p>
          <a:endParaRPr lang="en-US"/>
        </a:p>
      </dgm:t>
    </dgm:pt>
    <dgm:pt modelId="{5F74785F-5A14-4904-AEEF-E2931C32980C}" type="sibTrans" cxnId="{7D1E7FA8-6DD4-4326-9EF7-C4E0E590B23C}">
      <dgm:prSet/>
      <dgm:spPr/>
      <dgm:t>
        <a:bodyPr/>
        <a:lstStyle/>
        <a:p>
          <a:endParaRPr lang="en-US"/>
        </a:p>
      </dgm:t>
    </dgm:pt>
    <dgm:pt modelId="{3B1DC349-181F-FD48-9050-30D0234E1893}">
      <dgm:prSet/>
      <dgm:spPr/>
      <dgm:t>
        <a:bodyPr/>
        <a:lstStyle/>
        <a:p>
          <a:r>
            <a:rPr lang="en-US"/>
            <a:t>Our solution is currently ranked 61 out of 1200 teams</a:t>
          </a:r>
        </a:p>
      </dgm:t>
    </dgm:pt>
    <dgm:pt modelId="{51B78302-E6E0-C34B-8F78-B210298A4226}" type="parTrans" cxnId="{91B40348-6E4D-C546-BB06-507F71B2623C}">
      <dgm:prSet/>
      <dgm:spPr/>
      <dgm:t>
        <a:bodyPr/>
        <a:lstStyle/>
        <a:p>
          <a:endParaRPr lang="en-US"/>
        </a:p>
      </dgm:t>
    </dgm:pt>
    <dgm:pt modelId="{9E824A01-D67A-434B-AB3B-AC7E27952EE8}" type="sibTrans" cxnId="{91B40348-6E4D-C546-BB06-507F71B2623C}">
      <dgm:prSet/>
      <dgm:spPr/>
      <dgm:t>
        <a:bodyPr/>
        <a:lstStyle/>
        <a:p>
          <a:endParaRPr lang="en-US"/>
        </a:p>
      </dgm:t>
    </dgm:pt>
    <dgm:pt modelId="{4109B004-07B3-4EDD-83F1-8DEF153093AC}" type="pres">
      <dgm:prSet presAssocID="{6E01A704-3C83-4134-B48B-67B0D7082140}" presName="root" presStyleCnt="0">
        <dgm:presLayoutVars>
          <dgm:dir/>
          <dgm:resizeHandles val="exact"/>
        </dgm:presLayoutVars>
      </dgm:prSet>
      <dgm:spPr/>
    </dgm:pt>
    <dgm:pt modelId="{2C0B9E72-AC28-473D-9D75-171EBF17BAAA}" type="pres">
      <dgm:prSet presAssocID="{4B129960-084C-403B-B7A9-6CBE11A3261F}" presName="compNode" presStyleCnt="0"/>
      <dgm:spPr/>
    </dgm:pt>
    <dgm:pt modelId="{38705DFA-4AF1-4B81-AFE9-E8C1CBE657AA}" type="pres">
      <dgm:prSet presAssocID="{4B129960-084C-403B-B7A9-6CBE11A3261F}" presName="bgRect" presStyleLbl="bgShp" presStyleIdx="0" presStyleCnt="4"/>
      <dgm:spPr/>
    </dgm:pt>
    <dgm:pt modelId="{F0186E04-F46A-4C50-B0B3-C980CE29563D}" type="pres">
      <dgm:prSet presAssocID="{4B129960-084C-403B-B7A9-6CBE11A3261F}"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eckmark"/>
        </a:ext>
      </dgm:extLst>
    </dgm:pt>
    <dgm:pt modelId="{14DD1D7C-FA82-4531-BA24-DB9A332BD847}" type="pres">
      <dgm:prSet presAssocID="{4B129960-084C-403B-B7A9-6CBE11A3261F}" presName="spaceRect" presStyleCnt="0"/>
      <dgm:spPr/>
    </dgm:pt>
    <dgm:pt modelId="{6E90CBF0-4A7E-4DCE-8D14-7273BCF287A8}" type="pres">
      <dgm:prSet presAssocID="{4B129960-084C-403B-B7A9-6CBE11A3261F}" presName="parTx" presStyleLbl="revTx" presStyleIdx="0" presStyleCnt="4">
        <dgm:presLayoutVars>
          <dgm:chMax val="0"/>
          <dgm:chPref val="0"/>
        </dgm:presLayoutVars>
      </dgm:prSet>
      <dgm:spPr/>
    </dgm:pt>
    <dgm:pt modelId="{33942334-49FD-4353-A748-1E4544421A34}" type="pres">
      <dgm:prSet presAssocID="{5248E461-8ADD-4C46-BDAC-4F2BEF8AA098}" presName="sibTrans" presStyleCnt="0"/>
      <dgm:spPr/>
    </dgm:pt>
    <dgm:pt modelId="{C11069F1-1FAE-44F6-9247-2B9CC97D1162}" type="pres">
      <dgm:prSet presAssocID="{6CD3844B-45E3-4FD5-A0EB-47C83ACBA250}" presName="compNode" presStyleCnt="0"/>
      <dgm:spPr/>
    </dgm:pt>
    <dgm:pt modelId="{D2DF13DF-126D-4258-BF8D-CC6E33F18A59}" type="pres">
      <dgm:prSet presAssocID="{6CD3844B-45E3-4FD5-A0EB-47C83ACBA250}" presName="bgRect" presStyleLbl="bgShp" presStyleIdx="1" presStyleCnt="4"/>
      <dgm:spPr/>
    </dgm:pt>
    <dgm:pt modelId="{A055AE86-15BC-4931-A3E8-DB97C0CD3888}" type="pres">
      <dgm:prSet presAssocID="{6CD3844B-45E3-4FD5-A0EB-47C83ACBA250}"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Gears"/>
        </a:ext>
      </dgm:extLst>
    </dgm:pt>
    <dgm:pt modelId="{2CCC6744-339F-49B8-A11E-F2936092507D}" type="pres">
      <dgm:prSet presAssocID="{6CD3844B-45E3-4FD5-A0EB-47C83ACBA250}" presName="spaceRect" presStyleCnt="0"/>
      <dgm:spPr/>
    </dgm:pt>
    <dgm:pt modelId="{E1885DF3-8D32-4AD1-B58F-13536D48DC2B}" type="pres">
      <dgm:prSet presAssocID="{6CD3844B-45E3-4FD5-A0EB-47C83ACBA250}" presName="parTx" presStyleLbl="revTx" presStyleIdx="1" presStyleCnt="4">
        <dgm:presLayoutVars>
          <dgm:chMax val="0"/>
          <dgm:chPref val="0"/>
        </dgm:presLayoutVars>
      </dgm:prSet>
      <dgm:spPr/>
    </dgm:pt>
    <dgm:pt modelId="{550476B3-F68A-4055-AB75-CE51EB0ABC21}" type="pres">
      <dgm:prSet presAssocID="{D23ACA95-DED3-4ADD-B6EF-03C79CAD592B}" presName="sibTrans" presStyleCnt="0"/>
      <dgm:spPr/>
    </dgm:pt>
    <dgm:pt modelId="{BBE3068F-994B-43F5-B5A1-B8846C97194D}" type="pres">
      <dgm:prSet presAssocID="{7246AF93-B140-4A1A-B975-FB4BF97A5082}" presName="compNode" presStyleCnt="0"/>
      <dgm:spPr/>
    </dgm:pt>
    <dgm:pt modelId="{6DA31D81-5904-4675-BD7D-7EEDE2E8D1E9}" type="pres">
      <dgm:prSet presAssocID="{7246AF93-B140-4A1A-B975-FB4BF97A5082}" presName="bgRect" presStyleLbl="bgShp" presStyleIdx="2" presStyleCnt="4"/>
      <dgm:spPr/>
    </dgm:pt>
    <dgm:pt modelId="{B4C176D6-05FA-4980-AD49-BFFF4A1A97B5}" type="pres">
      <dgm:prSet presAssocID="{7246AF93-B140-4A1A-B975-FB4BF97A5082}"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aze"/>
        </a:ext>
      </dgm:extLst>
    </dgm:pt>
    <dgm:pt modelId="{7EE3829E-C593-4A8A-8224-560F3397D12D}" type="pres">
      <dgm:prSet presAssocID="{7246AF93-B140-4A1A-B975-FB4BF97A5082}" presName="spaceRect" presStyleCnt="0"/>
      <dgm:spPr/>
    </dgm:pt>
    <dgm:pt modelId="{9D3CD2D7-F012-41A5-9502-02EEEF088CF5}" type="pres">
      <dgm:prSet presAssocID="{7246AF93-B140-4A1A-B975-FB4BF97A5082}" presName="parTx" presStyleLbl="revTx" presStyleIdx="2" presStyleCnt="4">
        <dgm:presLayoutVars>
          <dgm:chMax val="0"/>
          <dgm:chPref val="0"/>
        </dgm:presLayoutVars>
      </dgm:prSet>
      <dgm:spPr/>
    </dgm:pt>
    <dgm:pt modelId="{34CE4DA0-E33B-4744-A56F-A63600CB588C}" type="pres">
      <dgm:prSet presAssocID="{5F74785F-5A14-4904-AEEF-E2931C32980C}" presName="sibTrans" presStyleCnt="0"/>
      <dgm:spPr/>
    </dgm:pt>
    <dgm:pt modelId="{AFFEB6EE-4BFE-F540-BCDE-55E9FFC0F960}" type="pres">
      <dgm:prSet presAssocID="{3B1DC349-181F-FD48-9050-30D0234E1893}" presName="compNode" presStyleCnt="0"/>
      <dgm:spPr/>
    </dgm:pt>
    <dgm:pt modelId="{D8E2FF97-0348-E749-B400-262066C75394}" type="pres">
      <dgm:prSet presAssocID="{3B1DC349-181F-FD48-9050-30D0234E1893}" presName="bgRect" presStyleLbl="bgShp" presStyleIdx="3" presStyleCnt="4"/>
      <dgm:spPr/>
    </dgm:pt>
    <dgm:pt modelId="{5E60B84E-3898-BE40-9D8F-7D2317B9EE4C}" type="pres">
      <dgm:prSet presAssocID="{3B1DC349-181F-FD48-9050-30D0234E1893}" presName="iconRect" presStyleLbl="node1" presStyleIdx="3" presStyleCnt="4"/>
      <dgm:spPr>
        <a:blipFill rotWithShape="1">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a:noFill/>
        </a:ln>
      </dgm:spPr>
    </dgm:pt>
    <dgm:pt modelId="{2FDC5A4A-F537-5E47-8F0E-2AF0E31C1A8A}" type="pres">
      <dgm:prSet presAssocID="{3B1DC349-181F-FD48-9050-30D0234E1893}" presName="spaceRect" presStyleCnt="0"/>
      <dgm:spPr/>
    </dgm:pt>
    <dgm:pt modelId="{1C68DD2B-76BB-0146-972D-202DF74A8803}" type="pres">
      <dgm:prSet presAssocID="{3B1DC349-181F-FD48-9050-30D0234E1893}" presName="parTx" presStyleLbl="revTx" presStyleIdx="3" presStyleCnt="4">
        <dgm:presLayoutVars>
          <dgm:chMax val="0"/>
          <dgm:chPref val="0"/>
        </dgm:presLayoutVars>
      </dgm:prSet>
      <dgm:spPr/>
    </dgm:pt>
  </dgm:ptLst>
  <dgm:cxnLst>
    <dgm:cxn modelId="{342D670F-8460-1944-847F-4C7E0B866FF5}" type="presOf" srcId="{3B1DC349-181F-FD48-9050-30D0234E1893}" destId="{1C68DD2B-76BB-0146-972D-202DF74A8803}" srcOrd="0" destOrd="0" presId="urn:microsoft.com/office/officeart/2018/2/layout/IconVerticalSolidList"/>
    <dgm:cxn modelId="{91B40348-6E4D-C546-BB06-507F71B2623C}" srcId="{6E01A704-3C83-4134-B48B-67B0D7082140}" destId="{3B1DC349-181F-FD48-9050-30D0234E1893}" srcOrd="3" destOrd="0" parTransId="{51B78302-E6E0-C34B-8F78-B210298A4226}" sibTransId="{9E824A01-D67A-434B-AB3B-AC7E27952EE8}"/>
    <dgm:cxn modelId="{C1060C4D-355C-3041-AAD5-A6A7264A035C}" type="presOf" srcId="{6CD3844B-45E3-4FD5-A0EB-47C83ACBA250}" destId="{E1885DF3-8D32-4AD1-B58F-13536D48DC2B}" srcOrd="0" destOrd="0" presId="urn:microsoft.com/office/officeart/2018/2/layout/IconVerticalSolidList"/>
    <dgm:cxn modelId="{A135225C-5EC0-2C4B-8773-53EC47342B0D}" type="presOf" srcId="{4B129960-084C-403B-B7A9-6CBE11A3261F}" destId="{6E90CBF0-4A7E-4DCE-8D14-7273BCF287A8}" srcOrd="0" destOrd="0" presId="urn:microsoft.com/office/officeart/2018/2/layout/IconVerticalSolidList"/>
    <dgm:cxn modelId="{04D3B29A-F3F5-46C9-B272-6B297EC9876D}" srcId="{6E01A704-3C83-4134-B48B-67B0D7082140}" destId="{4B129960-084C-403B-B7A9-6CBE11A3261F}" srcOrd="0" destOrd="0" parTransId="{07FFED42-CD02-485D-BAC9-614C48DA3CAA}" sibTransId="{5248E461-8ADD-4C46-BDAC-4F2BEF8AA098}"/>
    <dgm:cxn modelId="{7D1E7FA8-6DD4-4326-9EF7-C4E0E590B23C}" srcId="{6E01A704-3C83-4134-B48B-67B0D7082140}" destId="{7246AF93-B140-4A1A-B975-FB4BF97A5082}" srcOrd="2" destOrd="0" parTransId="{13D1945B-96F6-4F51-A2B3-25D50CBA386E}" sibTransId="{5F74785F-5A14-4904-AEEF-E2931C32980C}"/>
    <dgm:cxn modelId="{52C0F4CF-C9B3-4CD8-B134-1C1EE6496C1F}" srcId="{6E01A704-3C83-4134-B48B-67B0D7082140}" destId="{6CD3844B-45E3-4FD5-A0EB-47C83ACBA250}" srcOrd="1" destOrd="0" parTransId="{A76199BD-E05D-4887-957B-2FE37B389942}" sibTransId="{D23ACA95-DED3-4ADD-B6EF-03C79CAD592B}"/>
    <dgm:cxn modelId="{6452F4E7-94A3-4341-AD78-388FD95A2846}" type="presOf" srcId="{7246AF93-B140-4A1A-B975-FB4BF97A5082}" destId="{9D3CD2D7-F012-41A5-9502-02EEEF088CF5}" srcOrd="0" destOrd="0" presId="urn:microsoft.com/office/officeart/2018/2/layout/IconVerticalSolidList"/>
    <dgm:cxn modelId="{D8FB5AE9-7857-FE46-B78B-4B1EC200A561}" type="presOf" srcId="{6E01A704-3C83-4134-B48B-67B0D7082140}" destId="{4109B004-07B3-4EDD-83F1-8DEF153093AC}" srcOrd="0" destOrd="0" presId="urn:microsoft.com/office/officeart/2018/2/layout/IconVerticalSolidList"/>
    <dgm:cxn modelId="{05B36298-F862-7D4B-8D57-2091EC5FB357}" type="presParOf" srcId="{4109B004-07B3-4EDD-83F1-8DEF153093AC}" destId="{2C0B9E72-AC28-473D-9D75-171EBF17BAAA}" srcOrd="0" destOrd="0" presId="urn:microsoft.com/office/officeart/2018/2/layout/IconVerticalSolidList"/>
    <dgm:cxn modelId="{2B62C4A2-13EA-6546-8709-3174EC607555}" type="presParOf" srcId="{2C0B9E72-AC28-473D-9D75-171EBF17BAAA}" destId="{38705DFA-4AF1-4B81-AFE9-E8C1CBE657AA}" srcOrd="0" destOrd="0" presId="urn:microsoft.com/office/officeart/2018/2/layout/IconVerticalSolidList"/>
    <dgm:cxn modelId="{0E2DB5B2-B7C9-7745-B5FC-55342BA29FB0}" type="presParOf" srcId="{2C0B9E72-AC28-473D-9D75-171EBF17BAAA}" destId="{F0186E04-F46A-4C50-B0B3-C980CE29563D}" srcOrd="1" destOrd="0" presId="urn:microsoft.com/office/officeart/2018/2/layout/IconVerticalSolidList"/>
    <dgm:cxn modelId="{F1AD3020-6DA1-CC4E-9FAF-49AFDCB69364}" type="presParOf" srcId="{2C0B9E72-AC28-473D-9D75-171EBF17BAAA}" destId="{14DD1D7C-FA82-4531-BA24-DB9A332BD847}" srcOrd="2" destOrd="0" presId="urn:microsoft.com/office/officeart/2018/2/layout/IconVerticalSolidList"/>
    <dgm:cxn modelId="{95C50EE9-5C2A-ED4C-96ED-BFE8EE6883F3}" type="presParOf" srcId="{2C0B9E72-AC28-473D-9D75-171EBF17BAAA}" destId="{6E90CBF0-4A7E-4DCE-8D14-7273BCF287A8}" srcOrd="3" destOrd="0" presId="urn:microsoft.com/office/officeart/2018/2/layout/IconVerticalSolidList"/>
    <dgm:cxn modelId="{0D12E15F-5FAC-4242-9FAB-26FB299D0A94}" type="presParOf" srcId="{4109B004-07B3-4EDD-83F1-8DEF153093AC}" destId="{33942334-49FD-4353-A748-1E4544421A34}" srcOrd="1" destOrd="0" presId="urn:microsoft.com/office/officeart/2018/2/layout/IconVerticalSolidList"/>
    <dgm:cxn modelId="{37056FD9-E846-2549-A377-1301506BA26A}" type="presParOf" srcId="{4109B004-07B3-4EDD-83F1-8DEF153093AC}" destId="{C11069F1-1FAE-44F6-9247-2B9CC97D1162}" srcOrd="2" destOrd="0" presId="urn:microsoft.com/office/officeart/2018/2/layout/IconVerticalSolidList"/>
    <dgm:cxn modelId="{932F8DA1-11DF-C94D-B5F4-DD22A4D4DAA3}" type="presParOf" srcId="{C11069F1-1FAE-44F6-9247-2B9CC97D1162}" destId="{D2DF13DF-126D-4258-BF8D-CC6E33F18A59}" srcOrd="0" destOrd="0" presId="urn:microsoft.com/office/officeart/2018/2/layout/IconVerticalSolidList"/>
    <dgm:cxn modelId="{529943A6-488E-F147-AE39-1FDD7F364BFB}" type="presParOf" srcId="{C11069F1-1FAE-44F6-9247-2B9CC97D1162}" destId="{A055AE86-15BC-4931-A3E8-DB97C0CD3888}" srcOrd="1" destOrd="0" presId="urn:microsoft.com/office/officeart/2018/2/layout/IconVerticalSolidList"/>
    <dgm:cxn modelId="{F490F5CC-949C-DB49-9A84-74ABC5350C5E}" type="presParOf" srcId="{C11069F1-1FAE-44F6-9247-2B9CC97D1162}" destId="{2CCC6744-339F-49B8-A11E-F2936092507D}" srcOrd="2" destOrd="0" presId="urn:microsoft.com/office/officeart/2018/2/layout/IconVerticalSolidList"/>
    <dgm:cxn modelId="{B0BAAA3D-2927-B442-B5DF-7E53C80A2BFF}" type="presParOf" srcId="{C11069F1-1FAE-44F6-9247-2B9CC97D1162}" destId="{E1885DF3-8D32-4AD1-B58F-13536D48DC2B}" srcOrd="3" destOrd="0" presId="urn:microsoft.com/office/officeart/2018/2/layout/IconVerticalSolidList"/>
    <dgm:cxn modelId="{A5CC49DF-B019-EB48-9439-CCD24B4B9D59}" type="presParOf" srcId="{4109B004-07B3-4EDD-83F1-8DEF153093AC}" destId="{550476B3-F68A-4055-AB75-CE51EB0ABC21}" srcOrd="3" destOrd="0" presId="urn:microsoft.com/office/officeart/2018/2/layout/IconVerticalSolidList"/>
    <dgm:cxn modelId="{972695C2-75A5-634D-A6FD-3C2FA78A2635}" type="presParOf" srcId="{4109B004-07B3-4EDD-83F1-8DEF153093AC}" destId="{BBE3068F-994B-43F5-B5A1-B8846C97194D}" srcOrd="4" destOrd="0" presId="urn:microsoft.com/office/officeart/2018/2/layout/IconVerticalSolidList"/>
    <dgm:cxn modelId="{6ACCF28B-539D-0E4F-906E-AD7F91713D5E}" type="presParOf" srcId="{BBE3068F-994B-43F5-B5A1-B8846C97194D}" destId="{6DA31D81-5904-4675-BD7D-7EEDE2E8D1E9}" srcOrd="0" destOrd="0" presId="urn:microsoft.com/office/officeart/2018/2/layout/IconVerticalSolidList"/>
    <dgm:cxn modelId="{F0580BE1-94E5-2D4B-97EE-B0399482B6B6}" type="presParOf" srcId="{BBE3068F-994B-43F5-B5A1-B8846C97194D}" destId="{B4C176D6-05FA-4980-AD49-BFFF4A1A97B5}" srcOrd="1" destOrd="0" presId="urn:microsoft.com/office/officeart/2018/2/layout/IconVerticalSolidList"/>
    <dgm:cxn modelId="{9B0A66A7-5A2A-D74A-A14E-AC4972D351AD}" type="presParOf" srcId="{BBE3068F-994B-43F5-B5A1-B8846C97194D}" destId="{7EE3829E-C593-4A8A-8224-560F3397D12D}" srcOrd="2" destOrd="0" presId="urn:microsoft.com/office/officeart/2018/2/layout/IconVerticalSolidList"/>
    <dgm:cxn modelId="{F4C6317D-3131-FE41-9038-B02A8604B44E}" type="presParOf" srcId="{BBE3068F-994B-43F5-B5A1-B8846C97194D}" destId="{9D3CD2D7-F012-41A5-9502-02EEEF088CF5}" srcOrd="3" destOrd="0" presId="urn:microsoft.com/office/officeart/2018/2/layout/IconVerticalSolidList"/>
    <dgm:cxn modelId="{471AEA72-91DA-8F43-8702-5D3EEAE4A3E6}" type="presParOf" srcId="{4109B004-07B3-4EDD-83F1-8DEF153093AC}" destId="{34CE4DA0-E33B-4744-A56F-A63600CB588C}" srcOrd="5" destOrd="0" presId="urn:microsoft.com/office/officeart/2018/2/layout/IconVerticalSolidList"/>
    <dgm:cxn modelId="{A95AD640-7709-4840-88B7-3CCADC5752CA}" type="presParOf" srcId="{4109B004-07B3-4EDD-83F1-8DEF153093AC}" destId="{AFFEB6EE-4BFE-F540-BCDE-55E9FFC0F960}" srcOrd="6" destOrd="0" presId="urn:microsoft.com/office/officeart/2018/2/layout/IconVerticalSolidList"/>
    <dgm:cxn modelId="{6B028E0A-DD68-874C-9752-A0A9447064F3}" type="presParOf" srcId="{AFFEB6EE-4BFE-F540-BCDE-55E9FFC0F960}" destId="{D8E2FF97-0348-E749-B400-262066C75394}" srcOrd="0" destOrd="0" presId="urn:microsoft.com/office/officeart/2018/2/layout/IconVerticalSolidList"/>
    <dgm:cxn modelId="{C0C4C709-60C0-574A-B61E-410334260C03}" type="presParOf" srcId="{AFFEB6EE-4BFE-F540-BCDE-55E9FFC0F960}" destId="{5E60B84E-3898-BE40-9D8F-7D2317B9EE4C}" srcOrd="1" destOrd="0" presId="urn:microsoft.com/office/officeart/2018/2/layout/IconVerticalSolidList"/>
    <dgm:cxn modelId="{9728B6BA-D00D-6B46-9337-84FAC08CC83F}" type="presParOf" srcId="{AFFEB6EE-4BFE-F540-BCDE-55E9FFC0F960}" destId="{2FDC5A4A-F537-5E47-8F0E-2AF0E31C1A8A}" srcOrd="2" destOrd="0" presId="urn:microsoft.com/office/officeart/2018/2/layout/IconVerticalSolidList"/>
    <dgm:cxn modelId="{17094B13-48DC-DE44-9FB9-E360F623B653}" type="presParOf" srcId="{AFFEB6EE-4BFE-F540-BCDE-55E9FFC0F960}" destId="{1C68DD2B-76BB-0146-972D-202DF74A8803}"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96340D-54CE-4356-BAAA-B1F52E3FB76E}">
      <dsp:nvSpPr>
        <dsp:cNvPr id="0" name=""/>
        <dsp:cNvSpPr/>
      </dsp:nvSpPr>
      <dsp:spPr>
        <a:xfrm>
          <a:off x="0" y="462"/>
          <a:ext cx="10058399" cy="108147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74D34AA-2EF6-4E87-8052-352EC825488B}">
      <dsp:nvSpPr>
        <dsp:cNvPr id="0" name=""/>
        <dsp:cNvSpPr/>
      </dsp:nvSpPr>
      <dsp:spPr>
        <a:xfrm>
          <a:off x="327145" y="243793"/>
          <a:ext cx="594810" cy="59481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8D67D44-2349-433C-8159-DA2AEF521C62}">
      <dsp:nvSpPr>
        <dsp:cNvPr id="0" name=""/>
        <dsp:cNvSpPr/>
      </dsp:nvSpPr>
      <dsp:spPr>
        <a:xfrm>
          <a:off x="1249101" y="462"/>
          <a:ext cx="8809298" cy="10814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456" tIns="114456" rIns="114456" bIns="114456" numCol="1" spcCol="1270" anchor="ctr" anchorCtr="0">
          <a:noAutofit/>
        </a:bodyPr>
        <a:lstStyle/>
        <a:p>
          <a:pPr marL="0" lvl="0" indent="0" algn="l" defTabSz="889000">
            <a:lnSpc>
              <a:spcPct val="90000"/>
            </a:lnSpc>
            <a:spcBef>
              <a:spcPct val="0"/>
            </a:spcBef>
            <a:spcAft>
              <a:spcPct val="35000"/>
            </a:spcAft>
            <a:buNone/>
          </a:pPr>
          <a:r>
            <a:rPr lang="en-US" sz="2000" kern="1200" dirty="0"/>
            <a:t>Our goal is to use provided aerial imagery to classify the roof material of identified buildings in the Caribbean.</a:t>
          </a:r>
        </a:p>
      </dsp:txBody>
      <dsp:txXfrm>
        <a:off x="1249101" y="462"/>
        <a:ext cx="8809298" cy="1081473"/>
      </dsp:txXfrm>
    </dsp:sp>
    <dsp:sp modelId="{A43131DA-5B28-4017-A306-1B4B153C1F70}">
      <dsp:nvSpPr>
        <dsp:cNvPr id="0" name=""/>
        <dsp:cNvSpPr/>
      </dsp:nvSpPr>
      <dsp:spPr>
        <a:xfrm>
          <a:off x="0" y="1352303"/>
          <a:ext cx="10058399" cy="108147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BF38E62-F158-450E-A4B0-D10A0AE97B93}">
      <dsp:nvSpPr>
        <dsp:cNvPr id="0" name=""/>
        <dsp:cNvSpPr/>
      </dsp:nvSpPr>
      <dsp:spPr>
        <a:xfrm>
          <a:off x="327145" y="1595634"/>
          <a:ext cx="594810" cy="59481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F615E1B-6759-4F66-B4D4-B019D7F9B7CA}">
      <dsp:nvSpPr>
        <dsp:cNvPr id="0" name=""/>
        <dsp:cNvSpPr/>
      </dsp:nvSpPr>
      <dsp:spPr>
        <a:xfrm>
          <a:off x="1249101" y="1352303"/>
          <a:ext cx="8809298" cy="10814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456" tIns="114456" rIns="114456" bIns="114456" numCol="1" spcCol="1270" anchor="ctr" anchorCtr="0">
          <a:noAutofit/>
        </a:bodyPr>
        <a:lstStyle/>
        <a:p>
          <a:pPr marL="0" lvl="0" indent="0" algn="l" defTabSz="889000">
            <a:lnSpc>
              <a:spcPct val="90000"/>
            </a:lnSpc>
            <a:spcBef>
              <a:spcPct val="0"/>
            </a:spcBef>
            <a:spcAft>
              <a:spcPct val="35000"/>
            </a:spcAft>
            <a:buNone/>
          </a:pPr>
          <a:r>
            <a:rPr lang="en-US" sz="2000" kern="1200"/>
            <a:t>The traditional method for identifying high-risk buildings involves going door to door by foot, taking weeks if not months and costing millions of dollars.</a:t>
          </a:r>
        </a:p>
      </dsp:txBody>
      <dsp:txXfrm>
        <a:off x="1249101" y="1352303"/>
        <a:ext cx="8809298" cy="1081473"/>
      </dsp:txXfrm>
    </dsp:sp>
    <dsp:sp modelId="{D45079CA-A537-4C2A-9DAF-A8A08F273473}">
      <dsp:nvSpPr>
        <dsp:cNvPr id="0" name=""/>
        <dsp:cNvSpPr/>
      </dsp:nvSpPr>
      <dsp:spPr>
        <a:xfrm>
          <a:off x="0" y="2704144"/>
          <a:ext cx="10058399" cy="108147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53917E1-F32F-4931-98B4-EC0836B03757}">
      <dsp:nvSpPr>
        <dsp:cNvPr id="0" name=""/>
        <dsp:cNvSpPr/>
      </dsp:nvSpPr>
      <dsp:spPr>
        <a:xfrm>
          <a:off x="327145" y="2947476"/>
          <a:ext cx="594810" cy="59481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2710E47-EB38-4C5E-8438-E427C466EE27}">
      <dsp:nvSpPr>
        <dsp:cNvPr id="0" name=""/>
        <dsp:cNvSpPr/>
      </dsp:nvSpPr>
      <dsp:spPr>
        <a:xfrm>
          <a:off x="1249101" y="2704144"/>
          <a:ext cx="8809298" cy="10814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456" tIns="114456" rIns="114456" bIns="114456" numCol="1" spcCol="1270" anchor="ctr" anchorCtr="0">
          <a:noAutofit/>
        </a:bodyPr>
        <a:lstStyle/>
        <a:p>
          <a:pPr marL="0" lvl="0" indent="0" algn="l" defTabSz="889000">
            <a:lnSpc>
              <a:spcPct val="90000"/>
            </a:lnSpc>
            <a:spcBef>
              <a:spcPct val="0"/>
            </a:spcBef>
            <a:spcAft>
              <a:spcPct val="35000"/>
            </a:spcAft>
            <a:buNone/>
          </a:pPr>
          <a:r>
            <a:rPr lang="en-US" sz="2000" kern="1200"/>
            <a:t>If models can accurately map disaster risk from drone imagery will help drive faster, cheaper prioritization of building inspections and target resources for disaster preparation where they will have the most impact.</a:t>
          </a:r>
        </a:p>
      </dsp:txBody>
      <dsp:txXfrm>
        <a:off x="1249101" y="2704144"/>
        <a:ext cx="8809298" cy="108147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705DFA-4AF1-4B81-AFE9-E8C1CBE657AA}">
      <dsp:nvSpPr>
        <dsp:cNvPr id="0" name=""/>
        <dsp:cNvSpPr/>
      </dsp:nvSpPr>
      <dsp:spPr>
        <a:xfrm>
          <a:off x="0" y="2284"/>
          <a:ext cx="6263640" cy="115791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0186E04-F46A-4C50-B0B3-C980CE29563D}">
      <dsp:nvSpPr>
        <dsp:cNvPr id="0" name=""/>
        <dsp:cNvSpPr/>
      </dsp:nvSpPr>
      <dsp:spPr>
        <a:xfrm>
          <a:off x="350270" y="262816"/>
          <a:ext cx="636855" cy="63685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E90CBF0-4A7E-4DCE-8D14-7273BCF287A8}">
      <dsp:nvSpPr>
        <dsp:cNvPr id="0" name=""/>
        <dsp:cNvSpPr/>
      </dsp:nvSpPr>
      <dsp:spPr>
        <a:xfrm>
          <a:off x="1337397" y="2284"/>
          <a:ext cx="4926242" cy="11579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2547" tIns="122547" rIns="122547" bIns="122547" numCol="1" spcCol="1270" anchor="ctr" anchorCtr="0">
          <a:noAutofit/>
        </a:bodyPr>
        <a:lstStyle/>
        <a:p>
          <a:pPr marL="0" lvl="0" indent="0" algn="l" defTabSz="755650">
            <a:lnSpc>
              <a:spcPct val="90000"/>
            </a:lnSpc>
            <a:spcBef>
              <a:spcPct val="0"/>
            </a:spcBef>
            <a:spcAft>
              <a:spcPct val="35000"/>
            </a:spcAft>
            <a:buNone/>
          </a:pPr>
          <a:r>
            <a:rPr lang="en-US" sz="1700" kern="1200"/>
            <a:t>Learning Rate Range Test is an efficient way to find a good static learning rate for a model.</a:t>
          </a:r>
        </a:p>
      </dsp:txBody>
      <dsp:txXfrm>
        <a:off x="1337397" y="2284"/>
        <a:ext cx="4926242" cy="1157919"/>
      </dsp:txXfrm>
    </dsp:sp>
    <dsp:sp modelId="{D2DF13DF-126D-4258-BF8D-CC6E33F18A59}">
      <dsp:nvSpPr>
        <dsp:cNvPr id="0" name=""/>
        <dsp:cNvSpPr/>
      </dsp:nvSpPr>
      <dsp:spPr>
        <a:xfrm>
          <a:off x="0" y="1449684"/>
          <a:ext cx="6263640" cy="115791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055AE86-15BC-4931-A3E8-DB97C0CD3888}">
      <dsp:nvSpPr>
        <dsp:cNvPr id="0" name=""/>
        <dsp:cNvSpPr/>
      </dsp:nvSpPr>
      <dsp:spPr>
        <a:xfrm>
          <a:off x="350270" y="1710216"/>
          <a:ext cx="636855" cy="63685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1885DF3-8D32-4AD1-B58F-13536D48DC2B}">
      <dsp:nvSpPr>
        <dsp:cNvPr id="0" name=""/>
        <dsp:cNvSpPr/>
      </dsp:nvSpPr>
      <dsp:spPr>
        <a:xfrm>
          <a:off x="1337397" y="1449684"/>
          <a:ext cx="4926242" cy="11579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2547" tIns="122547" rIns="122547" bIns="122547" numCol="1" spcCol="1270" anchor="ctr" anchorCtr="0">
          <a:noAutofit/>
        </a:bodyPr>
        <a:lstStyle/>
        <a:p>
          <a:pPr marL="0" lvl="0" indent="0" algn="l" defTabSz="755650">
            <a:lnSpc>
              <a:spcPct val="90000"/>
            </a:lnSpc>
            <a:spcBef>
              <a:spcPct val="0"/>
            </a:spcBef>
            <a:spcAft>
              <a:spcPct val="35000"/>
            </a:spcAft>
            <a:buNone/>
          </a:pPr>
          <a:r>
            <a:rPr lang="en-US" sz="1700" kern="1200"/>
            <a:t>Snapshot Ensembling performs better as compared to manually tuning the learning rate parameter using the same computational resources. </a:t>
          </a:r>
        </a:p>
      </dsp:txBody>
      <dsp:txXfrm>
        <a:off x="1337397" y="1449684"/>
        <a:ext cx="4926242" cy="1157919"/>
      </dsp:txXfrm>
    </dsp:sp>
    <dsp:sp modelId="{6DA31D81-5904-4675-BD7D-7EEDE2E8D1E9}">
      <dsp:nvSpPr>
        <dsp:cNvPr id="0" name=""/>
        <dsp:cNvSpPr/>
      </dsp:nvSpPr>
      <dsp:spPr>
        <a:xfrm>
          <a:off x="0" y="2897083"/>
          <a:ext cx="6263640" cy="115791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4C176D6-05FA-4980-AD49-BFFF4A1A97B5}">
      <dsp:nvSpPr>
        <dsp:cNvPr id="0" name=""/>
        <dsp:cNvSpPr/>
      </dsp:nvSpPr>
      <dsp:spPr>
        <a:xfrm>
          <a:off x="350270" y="3157615"/>
          <a:ext cx="636855" cy="63685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D3CD2D7-F012-41A5-9502-02EEEF088CF5}">
      <dsp:nvSpPr>
        <dsp:cNvPr id="0" name=""/>
        <dsp:cNvSpPr/>
      </dsp:nvSpPr>
      <dsp:spPr>
        <a:xfrm>
          <a:off x="1337397" y="2897083"/>
          <a:ext cx="4926242" cy="11579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2547" tIns="122547" rIns="122547" bIns="122547" numCol="1" spcCol="1270" anchor="ctr" anchorCtr="0">
          <a:noAutofit/>
        </a:bodyPr>
        <a:lstStyle/>
        <a:p>
          <a:pPr marL="0" lvl="0" indent="0" algn="l" defTabSz="755650">
            <a:lnSpc>
              <a:spcPct val="90000"/>
            </a:lnSpc>
            <a:spcBef>
              <a:spcPct val="0"/>
            </a:spcBef>
            <a:spcAft>
              <a:spcPct val="35000"/>
            </a:spcAft>
            <a:buNone/>
          </a:pPr>
          <a:r>
            <a:rPr lang="en-US" sz="1700" kern="1200"/>
            <a:t>Better generalization ability as compared to a single model due to ensembling.</a:t>
          </a:r>
        </a:p>
      </dsp:txBody>
      <dsp:txXfrm>
        <a:off x="1337397" y="2897083"/>
        <a:ext cx="4926242" cy="1157919"/>
      </dsp:txXfrm>
    </dsp:sp>
    <dsp:sp modelId="{D8E2FF97-0348-E749-B400-262066C75394}">
      <dsp:nvSpPr>
        <dsp:cNvPr id="0" name=""/>
        <dsp:cNvSpPr/>
      </dsp:nvSpPr>
      <dsp:spPr>
        <a:xfrm>
          <a:off x="0" y="4344483"/>
          <a:ext cx="6263640" cy="115791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E60B84E-3898-BE40-9D8F-7D2317B9EE4C}">
      <dsp:nvSpPr>
        <dsp:cNvPr id="0" name=""/>
        <dsp:cNvSpPr/>
      </dsp:nvSpPr>
      <dsp:spPr>
        <a:xfrm>
          <a:off x="350270" y="4605015"/>
          <a:ext cx="636855" cy="636855"/>
        </a:xfrm>
        <a:prstGeom prst="rect">
          <a:avLst/>
        </a:prstGeom>
        <a:blipFill rotWithShape="1">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C68DD2B-76BB-0146-972D-202DF74A8803}">
      <dsp:nvSpPr>
        <dsp:cNvPr id="0" name=""/>
        <dsp:cNvSpPr/>
      </dsp:nvSpPr>
      <dsp:spPr>
        <a:xfrm>
          <a:off x="1337397" y="4344483"/>
          <a:ext cx="4926242" cy="11579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2547" tIns="122547" rIns="122547" bIns="122547" numCol="1" spcCol="1270" anchor="ctr" anchorCtr="0">
          <a:noAutofit/>
        </a:bodyPr>
        <a:lstStyle/>
        <a:p>
          <a:pPr marL="0" lvl="0" indent="0" algn="l" defTabSz="755650">
            <a:lnSpc>
              <a:spcPct val="90000"/>
            </a:lnSpc>
            <a:spcBef>
              <a:spcPct val="0"/>
            </a:spcBef>
            <a:spcAft>
              <a:spcPct val="35000"/>
            </a:spcAft>
            <a:buNone/>
          </a:pPr>
          <a:r>
            <a:rPr lang="en-US" sz="1700" kern="1200"/>
            <a:t>Our solution is currently ranked 61 out of 1200 teams</a:t>
          </a:r>
        </a:p>
      </dsp:txBody>
      <dsp:txXfrm>
        <a:off x="1337397" y="4344483"/>
        <a:ext cx="4926242" cy="1157919"/>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A12386-5CAB-1D4A-B43A-D87085A790E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238BD9D-58D3-644A-95FB-4D3E0BC45EB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353E432-7FB3-A648-9B1D-FADC3615A959}"/>
              </a:ext>
            </a:extLst>
          </p:cNvPr>
          <p:cNvSpPr>
            <a:spLocks noGrp="1"/>
          </p:cNvSpPr>
          <p:nvPr>
            <p:ph type="dt" sz="half" idx="10"/>
          </p:nvPr>
        </p:nvSpPr>
        <p:spPr/>
        <p:txBody>
          <a:bodyPr/>
          <a:lstStyle/>
          <a:p>
            <a:fld id="{9184DA70-C731-4C70-880D-CCD4705E623C}" type="datetime1">
              <a:rPr lang="en-US" smtClean="0"/>
              <a:t>12/5/19</a:t>
            </a:fld>
            <a:endParaRPr lang="en-US" dirty="0"/>
          </a:p>
        </p:txBody>
      </p:sp>
      <p:sp>
        <p:nvSpPr>
          <p:cNvPr id="5" name="Footer Placeholder 4">
            <a:extLst>
              <a:ext uri="{FF2B5EF4-FFF2-40B4-BE49-F238E27FC236}">
                <a16:creationId xmlns:a16="http://schemas.microsoft.com/office/drawing/2014/main" id="{7D18C2AA-A13B-2C4F-AA12-49743604FF9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37672C8F-C1E3-3A48-82C0-F12112B03E1A}"/>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565510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16BA79-E801-1445-9833-AC57220A2ED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9C99712-8CF8-EA46-90CC-12EC83FA727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B8079AA-972A-9C49-A663-38B263D7E8FF}"/>
              </a:ext>
            </a:extLst>
          </p:cNvPr>
          <p:cNvSpPr>
            <a:spLocks noGrp="1"/>
          </p:cNvSpPr>
          <p:nvPr>
            <p:ph type="dt" sz="half" idx="10"/>
          </p:nvPr>
        </p:nvSpPr>
        <p:spPr/>
        <p:txBody>
          <a:bodyPr/>
          <a:lstStyle/>
          <a:p>
            <a:fld id="{B612A279-0833-481D-8C56-F67FD0AC6C50}" type="datetime1">
              <a:rPr lang="en-US" smtClean="0"/>
              <a:t>12/5/19</a:t>
            </a:fld>
            <a:endParaRPr lang="en-US" dirty="0"/>
          </a:p>
        </p:txBody>
      </p:sp>
      <p:sp>
        <p:nvSpPr>
          <p:cNvPr id="5" name="Footer Placeholder 4">
            <a:extLst>
              <a:ext uri="{FF2B5EF4-FFF2-40B4-BE49-F238E27FC236}">
                <a16:creationId xmlns:a16="http://schemas.microsoft.com/office/drawing/2014/main" id="{1B1868CE-A575-7C4E-A90E-82F014323B5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DCE4FEC1-91B5-C241-A8DF-0550D036918C}"/>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674410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1FFB847-F417-154E-90D5-2C8805F4108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FB12B2D-384A-EA47-9FB9-8A9700B3A20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2C8A80C-0D30-1D42-AB9B-D9D0CBEB35A0}"/>
              </a:ext>
            </a:extLst>
          </p:cNvPr>
          <p:cNvSpPr>
            <a:spLocks noGrp="1"/>
          </p:cNvSpPr>
          <p:nvPr>
            <p:ph type="dt" sz="half" idx="10"/>
          </p:nvPr>
        </p:nvSpPr>
        <p:spPr/>
        <p:txBody>
          <a:bodyPr/>
          <a:lstStyle/>
          <a:p>
            <a:fld id="{6587DA83-5663-4C9C-B9AA-0B40A3DAFF81}" type="datetime1">
              <a:rPr lang="en-US" smtClean="0"/>
              <a:t>12/5/19</a:t>
            </a:fld>
            <a:endParaRPr lang="en-US" dirty="0"/>
          </a:p>
        </p:txBody>
      </p:sp>
      <p:sp>
        <p:nvSpPr>
          <p:cNvPr id="5" name="Footer Placeholder 4">
            <a:extLst>
              <a:ext uri="{FF2B5EF4-FFF2-40B4-BE49-F238E27FC236}">
                <a16:creationId xmlns:a16="http://schemas.microsoft.com/office/drawing/2014/main" id="{CE8D5E01-E44B-5447-B79C-180B57D1F9F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00D0A84-4571-824B-B079-78646BF1B34B}"/>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858751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0B22D-460F-2B43-A183-09048CF080E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081D49B-3426-E846-8CD3-558C8179610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AB6898B-8310-7C4C-AD1A-F0C761520959}"/>
              </a:ext>
            </a:extLst>
          </p:cNvPr>
          <p:cNvSpPr>
            <a:spLocks noGrp="1"/>
          </p:cNvSpPr>
          <p:nvPr>
            <p:ph type="dt" sz="half" idx="10"/>
          </p:nvPr>
        </p:nvSpPr>
        <p:spPr/>
        <p:txBody>
          <a:bodyPr/>
          <a:lstStyle/>
          <a:p>
            <a:fld id="{4BE1D723-8F53-4F53-90B0-1982A396982E}" type="datetime1">
              <a:rPr lang="en-US" smtClean="0"/>
              <a:t>12/5/19</a:t>
            </a:fld>
            <a:endParaRPr lang="en-US" dirty="0"/>
          </a:p>
        </p:txBody>
      </p:sp>
      <p:sp>
        <p:nvSpPr>
          <p:cNvPr id="5" name="Footer Placeholder 4">
            <a:extLst>
              <a:ext uri="{FF2B5EF4-FFF2-40B4-BE49-F238E27FC236}">
                <a16:creationId xmlns:a16="http://schemas.microsoft.com/office/drawing/2014/main" id="{37FDA743-9567-A843-BD04-54DFC7D2C8F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FC85A6C-26EC-5842-9A97-B3BC54008AAF}"/>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464074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DA3FC3-1719-EA45-B762-F4FEC31917F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6CB27B6-45DE-DF45-AC97-FA0F0386A2F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B71D702-06FB-E144-B179-89DC73257B5C}"/>
              </a:ext>
            </a:extLst>
          </p:cNvPr>
          <p:cNvSpPr>
            <a:spLocks noGrp="1"/>
          </p:cNvSpPr>
          <p:nvPr>
            <p:ph type="dt" sz="half" idx="10"/>
          </p:nvPr>
        </p:nvSpPr>
        <p:spPr/>
        <p:txBody>
          <a:bodyPr/>
          <a:lstStyle/>
          <a:p>
            <a:fld id="{97669AF7-7BEB-44E4-9852-375E34362B5B}" type="datetime1">
              <a:rPr lang="en-US" smtClean="0"/>
              <a:t>12/5/19</a:t>
            </a:fld>
            <a:endParaRPr lang="en-US" dirty="0"/>
          </a:p>
        </p:txBody>
      </p:sp>
      <p:sp>
        <p:nvSpPr>
          <p:cNvPr id="5" name="Footer Placeholder 4">
            <a:extLst>
              <a:ext uri="{FF2B5EF4-FFF2-40B4-BE49-F238E27FC236}">
                <a16:creationId xmlns:a16="http://schemas.microsoft.com/office/drawing/2014/main" id="{701E5267-BFEC-4144-8A3B-CD7C31AF981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1C43676-F9D0-614B-B724-1E2749CDB474}"/>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113115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72727D-3848-E04A-AD7E-F20B94D922B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CBCD155-5366-DB46-9928-72A91048530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D91CCBB-4B7D-454B-A90E-B2171BC5829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A2C44A3-6666-0C4B-93D5-DDC6AF8B9940}"/>
              </a:ext>
            </a:extLst>
          </p:cNvPr>
          <p:cNvSpPr>
            <a:spLocks noGrp="1"/>
          </p:cNvSpPr>
          <p:nvPr>
            <p:ph type="dt" sz="half" idx="10"/>
          </p:nvPr>
        </p:nvSpPr>
        <p:spPr/>
        <p:txBody>
          <a:bodyPr/>
          <a:lstStyle/>
          <a:p>
            <a:fld id="{BAAAC38D-0552-4C82-B593-E6124DFADBE2}" type="datetime1">
              <a:rPr lang="en-US" smtClean="0"/>
              <a:t>12/5/19</a:t>
            </a:fld>
            <a:endParaRPr lang="en-US" dirty="0"/>
          </a:p>
        </p:txBody>
      </p:sp>
      <p:sp>
        <p:nvSpPr>
          <p:cNvPr id="6" name="Footer Placeholder 5">
            <a:extLst>
              <a:ext uri="{FF2B5EF4-FFF2-40B4-BE49-F238E27FC236}">
                <a16:creationId xmlns:a16="http://schemas.microsoft.com/office/drawing/2014/main" id="{E3252626-7224-BA4F-8503-90E281837976}"/>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134B0055-E3F8-434B-BBD7-DCBCC0A02B7C}"/>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030037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AEF135-EAE9-7140-BA02-5A37C3DEB66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FFD0A72-9C2A-C74A-BB0E-18546639022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F511427-AFE9-6B4D-8EAD-D2A723E7F7A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7AB0E99-80C2-5845-B24F-66FD4E01C70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D7E28FC-0AC4-4041-B993-E5CB94BCB4D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5956F32-921C-A34B-BB4E-7F1F0B4EE69E}"/>
              </a:ext>
            </a:extLst>
          </p:cNvPr>
          <p:cNvSpPr>
            <a:spLocks noGrp="1"/>
          </p:cNvSpPr>
          <p:nvPr>
            <p:ph type="dt" sz="half" idx="10"/>
          </p:nvPr>
        </p:nvSpPr>
        <p:spPr/>
        <p:txBody>
          <a:bodyPr/>
          <a:lstStyle/>
          <a:p>
            <a:fld id="{D9DF0F1C-5577-4ACB-BB62-DF8F3C494C7E}" type="datetime1">
              <a:rPr lang="en-US" smtClean="0"/>
              <a:t>12/5/19</a:t>
            </a:fld>
            <a:endParaRPr lang="en-US" dirty="0"/>
          </a:p>
        </p:txBody>
      </p:sp>
      <p:sp>
        <p:nvSpPr>
          <p:cNvPr id="8" name="Footer Placeholder 7">
            <a:extLst>
              <a:ext uri="{FF2B5EF4-FFF2-40B4-BE49-F238E27FC236}">
                <a16:creationId xmlns:a16="http://schemas.microsoft.com/office/drawing/2014/main" id="{72E0C53E-47D2-E246-9D2F-C9EEF5F37EEE}"/>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08FBA38E-CB98-5C42-AC0D-B669DEED2144}"/>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102981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362ECF-67E8-5A47-BD54-F3F3B218FCF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676A043-992E-BA4A-A32F-B3D7609F99F0}"/>
              </a:ext>
            </a:extLst>
          </p:cNvPr>
          <p:cNvSpPr>
            <a:spLocks noGrp="1"/>
          </p:cNvSpPr>
          <p:nvPr>
            <p:ph type="dt" sz="half" idx="10"/>
          </p:nvPr>
        </p:nvSpPr>
        <p:spPr/>
        <p:txBody>
          <a:bodyPr/>
          <a:lstStyle/>
          <a:p>
            <a:fld id="{1775B394-D9F9-4F0C-B15D-605F45CB9E9F}" type="datetime1">
              <a:rPr lang="en-US" smtClean="0"/>
              <a:t>12/5/19</a:t>
            </a:fld>
            <a:endParaRPr lang="en-US" dirty="0"/>
          </a:p>
        </p:txBody>
      </p:sp>
      <p:sp>
        <p:nvSpPr>
          <p:cNvPr id="4" name="Footer Placeholder 3">
            <a:extLst>
              <a:ext uri="{FF2B5EF4-FFF2-40B4-BE49-F238E27FC236}">
                <a16:creationId xmlns:a16="http://schemas.microsoft.com/office/drawing/2014/main" id="{056EF5FB-916A-5A4A-972E-6811BC2C1CFA}"/>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2C3A3A7F-1521-3B4F-9F74-9451B84BE7ED}"/>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449319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89530DD-2A2D-A044-A0FB-44850B91AEA3}"/>
              </a:ext>
            </a:extLst>
          </p:cNvPr>
          <p:cNvSpPr>
            <a:spLocks noGrp="1"/>
          </p:cNvSpPr>
          <p:nvPr>
            <p:ph type="dt" sz="half" idx="10"/>
          </p:nvPr>
        </p:nvSpPr>
        <p:spPr/>
        <p:txBody>
          <a:bodyPr/>
          <a:lstStyle/>
          <a:p>
            <a:fld id="{39667345-2558-425A-8533-9BFDBCE15005}" type="datetime1">
              <a:rPr lang="en-US" smtClean="0"/>
              <a:t>12/5/19</a:t>
            </a:fld>
            <a:endParaRPr lang="en-US" dirty="0"/>
          </a:p>
        </p:txBody>
      </p:sp>
      <p:sp>
        <p:nvSpPr>
          <p:cNvPr id="3" name="Footer Placeholder 2">
            <a:extLst>
              <a:ext uri="{FF2B5EF4-FFF2-40B4-BE49-F238E27FC236}">
                <a16:creationId xmlns:a16="http://schemas.microsoft.com/office/drawing/2014/main" id="{3A5F9998-B425-BB40-AEB0-CF8F4517ACB9}"/>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7D838BD-7FE4-9B4D-9A7A-E7AA7FF6E26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9754025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CD539A-A0ED-A34F-AF8C-A96F7D95075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AA000E7-45E5-4E4F-835B-2E8A35CCA78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CE999B6-EBEF-CB4B-9D5F-9F1FDDA996A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1CB60A3-9E1E-614D-946A-80AC836E1FC8}"/>
              </a:ext>
            </a:extLst>
          </p:cNvPr>
          <p:cNvSpPr>
            <a:spLocks noGrp="1"/>
          </p:cNvSpPr>
          <p:nvPr>
            <p:ph type="dt" sz="half" idx="10"/>
          </p:nvPr>
        </p:nvSpPr>
        <p:spPr/>
        <p:txBody>
          <a:bodyPr/>
          <a:lstStyle/>
          <a:p>
            <a:fld id="{92BEA474-078D-4E9B-9B14-09A87B19DC46}" type="datetime1">
              <a:rPr lang="en-US" smtClean="0"/>
              <a:t>12/5/19</a:t>
            </a:fld>
            <a:endParaRPr lang="en-US" dirty="0"/>
          </a:p>
        </p:txBody>
      </p:sp>
      <p:sp>
        <p:nvSpPr>
          <p:cNvPr id="6" name="Footer Placeholder 5">
            <a:extLst>
              <a:ext uri="{FF2B5EF4-FFF2-40B4-BE49-F238E27FC236}">
                <a16:creationId xmlns:a16="http://schemas.microsoft.com/office/drawing/2014/main" id="{0A11499A-642C-294D-856E-C693673DB338}"/>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3EDD6627-59A0-CF42-B273-0783382E8F09}"/>
              </a:ext>
            </a:extLst>
          </p:cNvPr>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2174324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9B2946-6F51-7343-9846-B014BEB0D46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62590E9-57D0-8C4C-AA49-A7DBD7D3B7C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85A765F-5BD3-1E4F-A85D-002590B5336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68AE1FD-BB07-0A47-8237-512A4FC4B4D8}"/>
              </a:ext>
            </a:extLst>
          </p:cNvPr>
          <p:cNvSpPr>
            <a:spLocks noGrp="1"/>
          </p:cNvSpPr>
          <p:nvPr>
            <p:ph type="dt" sz="half" idx="10"/>
          </p:nvPr>
        </p:nvSpPr>
        <p:spPr/>
        <p:txBody>
          <a:bodyPr/>
          <a:lstStyle/>
          <a:p>
            <a:fld id="{4907D986-8816-4272-A432-0437A28A9828}" type="datetime1">
              <a:rPr lang="en-US" smtClean="0"/>
              <a:t>12/5/19</a:t>
            </a:fld>
            <a:endParaRPr lang="en-US" dirty="0"/>
          </a:p>
        </p:txBody>
      </p:sp>
      <p:sp>
        <p:nvSpPr>
          <p:cNvPr id="6" name="Footer Placeholder 5">
            <a:extLst>
              <a:ext uri="{FF2B5EF4-FFF2-40B4-BE49-F238E27FC236}">
                <a16:creationId xmlns:a16="http://schemas.microsoft.com/office/drawing/2014/main" id="{4824A6C0-3044-9C45-A36E-75155999700C}"/>
              </a:ext>
            </a:extLst>
          </p:cNvPr>
          <p:cNvSpPr>
            <a:spLocks noGrp="1"/>
          </p:cNvSpPr>
          <p:nvPr>
            <p:ph type="ftr" sz="quarter" idx="11"/>
          </p:nvPr>
        </p:nvSpPr>
        <p:spPr/>
        <p:txBody>
          <a:bodyPr/>
          <a:lstStyle/>
          <a:p>
            <a:pPr algn="l"/>
            <a:endParaRPr lang="en-US" dirty="0"/>
          </a:p>
        </p:txBody>
      </p:sp>
      <p:sp>
        <p:nvSpPr>
          <p:cNvPr id="7" name="Slide Number Placeholder 6">
            <a:extLst>
              <a:ext uri="{FF2B5EF4-FFF2-40B4-BE49-F238E27FC236}">
                <a16:creationId xmlns:a16="http://schemas.microsoft.com/office/drawing/2014/main" id="{F701D9C0-B3E8-F145-987F-6DB455BB725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1286699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2EB8787-8176-C040-B3C7-255C5EE74C6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8A07D83-B0FF-F94C-9A44-7878DD96B34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AB7AB1C-BCD0-504C-8041-D604B677794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2D6E202-B606-4609-B914-27C9371A1F6D}" type="datetime1">
              <a:rPr lang="en-US" smtClean="0"/>
              <a:t>12/5/19</a:t>
            </a:fld>
            <a:endParaRPr lang="en-US" dirty="0"/>
          </a:p>
        </p:txBody>
      </p:sp>
      <p:sp>
        <p:nvSpPr>
          <p:cNvPr id="5" name="Footer Placeholder 4">
            <a:extLst>
              <a:ext uri="{FF2B5EF4-FFF2-40B4-BE49-F238E27FC236}">
                <a16:creationId xmlns:a16="http://schemas.microsoft.com/office/drawing/2014/main" id="{75E7E728-C06F-D346-94DA-033900EA162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620D86AC-2725-0C46-BF4F-7498B589777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2859372339"/>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image" Target="../media/image20.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image" Target="../media/image21.gif"/><Relationship Id="rId1" Type="http://schemas.openxmlformats.org/officeDocument/2006/relationships/slideLayout" Target="../slideLayouts/slideLayout2.xml"/><Relationship Id="rId5" Type="http://schemas.openxmlformats.org/officeDocument/2006/relationships/image" Target="../media/image24.gif"/><Relationship Id="rId4" Type="http://schemas.openxmlformats.org/officeDocument/2006/relationships/image" Target="../media/image23.gif"/></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image" Target="../media/image11.tif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CCEE76-5006-114C-9B1C-17A4CEE5E507}"/>
              </a:ext>
            </a:extLst>
          </p:cNvPr>
          <p:cNvSpPr>
            <a:spLocks noGrp="1"/>
          </p:cNvSpPr>
          <p:nvPr>
            <p:ph type="ctrTitle"/>
          </p:nvPr>
        </p:nvSpPr>
        <p:spPr>
          <a:xfrm>
            <a:off x="5289754" y="639097"/>
            <a:ext cx="6253317" cy="3686015"/>
          </a:xfrm>
        </p:spPr>
        <p:txBody>
          <a:bodyPr>
            <a:normAutofit/>
          </a:bodyPr>
          <a:lstStyle/>
          <a:p>
            <a:r>
              <a:rPr lang="en-US" sz="6200"/>
              <a:t>Mapping disaster risk from aerial imagery</a:t>
            </a:r>
          </a:p>
        </p:txBody>
      </p:sp>
      <p:pic>
        <p:nvPicPr>
          <p:cNvPr id="5" name="Picture 4" descr="A picture containing food, table, sitting, cake&#10;&#10;Description automatically generated">
            <a:extLst>
              <a:ext uri="{FF2B5EF4-FFF2-40B4-BE49-F238E27FC236}">
                <a16:creationId xmlns:a16="http://schemas.microsoft.com/office/drawing/2014/main" id="{B37DC340-1B44-DF44-B244-7CE7F9AB6C00}"/>
              </a:ext>
            </a:extLst>
          </p:cNvPr>
          <p:cNvPicPr>
            <a:picLocks noChangeAspect="1"/>
          </p:cNvPicPr>
          <p:nvPr/>
        </p:nvPicPr>
        <p:blipFill rotWithShape="1">
          <a:blip r:embed="rId2"/>
          <a:srcRect t="11599" r="2" b="2"/>
          <a:stretch/>
        </p:blipFill>
        <p:spPr>
          <a:xfrm>
            <a:off x="-1" y="1"/>
            <a:ext cx="4635315" cy="6857999"/>
          </a:xfrm>
          <a:prstGeom prst="rect">
            <a:avLst/>
          </a:prstGeom>
        </p:spPr>
      </p:pic>
      <p:sp>
        <p:nvSpPr>
          <p:cNvPr id="7" name="TextBox 6">
            <a:extLst>
              <a:ext uri="{FF2B5EF4-FFF2-40B4-BE49-F238E27FC236}">
                <a16:creationId xmlns:a16="http://schemas.microsoft.com/office/drawing/2014/main" id="{646CA19D-E3AD-5C4B-B00B-C5CEA5F01281}"/>
              </a:ext>
            </a:extLst>
          </p:cNvPr>
          <p:cNvSpPr txBox="1"/>
          <p:nvPr/>
        </p:nvSpPr>
        <p:spPr>
          <a:xfrm>
            <a:off x="5353365" y="4594876"/>
            <a:ext cx="5297732" cy="369332"/>
          </a:xfrm>
          <a:prstGeom prst="rect">
            <a:avLst/>
          </a:prstGeom>
          <a:noFill/>
        </p:spPr>
        <p:txBody>
          <a:bodyPr wrap="none" rtlCol="0">
            <a:spAutoFit/>
          </a:bodyPr>
          <a:lstStyle/>
          <a:p>
            <a:r>
              <a:rPr lang="en-US" dirty="0"/>
              <a:t>*improving accuracy using snapshot ensembling</a:t>
            </a:r>
          </a:p>
        </p:txBody>
      </p:sp>
    </p:spTree>
    <p:extLst>
      <p:ext uri="{BB962C8B-B14F-4D97-AF65-F5344CB8AC3E}">
        <p14:creationId xmlns:p14="http://schemas.microsoft.com/office/powerpoint/2010/main" val="3408285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B3057B-3F46-EB45-ACDF-307A473F38FB}"/>
              </a:ext>
            </a:extLst>
          </p:cNvPr>
          <p:cNvSpPr>
            <a:spLocks noGrp="1"/>
          </p:cNvSpPr>
          <p:nvPr>
            <p:ph type="title"/>
          </p:nvPr>
        </p:nvSpPr>
        <p:spPr>
          <a:xfrm>
            <a:off x="838200" y="290752"/>
            <a:ext cx="4681742" cy="1506657"/>
          </a:xfrm>
        </p:spPr>
        <p:txBody>
          <a:bodyPr vert="horz" lIns="91440" tIns="45720" rIns="91440" bIns="45720" rtlCol="0" anchor="b">
            <a:normAutofit/>
          </a:bodyPr>
          <a:lstStyle/>
          <a:p>
            <a:r>
              <a:rPr lang="en-US" sz="4000" kern="1200" dirty="0">
                <a:solidFill>
                  <a:schemeClr val="tx1"/>
                </a:solidFill>
                <a:latin typeface="+mj-lt"/>
                <a:ea typeface="+mj-ea"/>
                <a:cs typeface="+mj-cs"/>
              </a:rPr>
              <a:t>Snapshot Ensembling: Train 1, Get M!</a:t>
            </a:r>
          </a:p>
        </p:txBody>
      </p:sp>
      <p:sp>
        <p:nvSpPr>
          <p:cNvPr id="17" name="TextBox 16">
            <a:extLst>
              <a:ext uri="{FF2B5EF4-FFF2-40B4-BE49-F238E27FC236}">
                <a16:creationId xmlns:a16="http://schemas.microsoft.com/office/drawing/2014/main" id="{ED652AD4-7F85-E244-B264-33FF692DCFAF}"/>
              </a:ext>
            </a:extLst>
          </p:cNvPr>
          <p:cNvSpPr txBox="1"/>
          <p:nvPr/>
        </p:nvSpPr>
        <p:spPr>
          <a:xfrm>
            <a:off x="838200" y="2020401"/>
            <a:ext cx="4681742" cy="3531598"/>
          </a:xfrm>
          <a:prstGeom prst="rect">
            <a:avLst/>
          </a:prstGeom>
        </p:spPr>
        <p:txBody>
          <a:bodyPr vert="horz" lIns="91440" tIns="45720" rIns="91440" bIns="45720" rtlCol="0">
            <a:noAutofit/>
          </a:bodyPr>
          <a:lstStyle/>
          <a:p>
            <a:pPr indent="-228600">
              <a:lnSpc>
                <a:spcPct val="90000"/>
              </a:lnSpc>
              <a:spcAft>
                <a:spcPts val="600"/>
              </a:spcAft>
              <a:buFont typeface="Arial" panose="020B0604020202020204" pitchFamily="34" charset="0"/>
              <a:buChar char="•"/>
            </a:pPr>
            <a:r>
              <a:rPr lang="en-US" dirty="0"/>
              <a:t>Use a cyclical learning rate with cosine annealing</a:t>
            </a:r>
          </a:p>
          <a:p>
            <a:pPr>
              <a:lnSpc>
                <a:spcPct val="90000"/>
              </a:lnSpc>
              <a:spcAft>
                <a:spcPts val="600"/>
              </a:spcAft>
            </a:pPr>
            <a:endParaRPr lang="en-US" dirty="0"/>
          </a:p>
          <a:p>
            <a:pPr indent="-228600">
              <a:lnSpc>
                <a:spcPct val="90000"/>
              </a:lnSpc>
              <a:spcAft>
                <a:spcPts val="600"/>
              </a:spcAft>
              <a:buFont typeface="Arial" panose="020B0604020202020204" pitchFamily="34" charset="0"/>
              <a:buChar char="•"/>
            </a:pPr>
            <a:r>
              <a:rPr lang="en-US" dirty="0"/>
              <a:t>Create a snapshot of the model trained at epoch 49, 99, 149 etc.</a:t>
            </a:r>
          </a:p>
          <a:p>
            <a:pPr indent="-228600">
              <a:lnSpc>
                <a:spcPct val="90000"/>
              </a:lnSpc>
              <a:spcAft>
                <a:spcPts val="600"/>
              </a:spcAft>
              <a:buFont typeface="Arial" panose="020B0604020202020204" pitchFamily="34" charset="0"/>
              <a:buChar char="•"/>
            </a:pPr>
            <a:endParaRPr lang="en-US" dirty="0"/>
          </a:p>
          <a:p>
            <a:pPr indent="-228600">
              <a:lnSpc>
                <a:spcPct val="90000"/>
              </a:lnSpc>
              <a:spcAft>
                <a:spcPts val="600"/>
              </a:spcAft>
              <a:buFont typeface="Arial" panose="020B0604020202020204" pitchFamily="34" charset="0"/>
              <a:buChar char="•"/>
            </a:pPr>
            <a:r>
              <a:rPr lang="en-US" dirty="0"/>
              <a:t>Sudden change in learning rate after every cycle causes loss function to jump out of local minima and converge into some another minima</a:t>
            </a:r>
          </a:p>
          <a:p>
            <a:pPr indent="-228600">
              <a:lnSpc>
                <a:spcPct val="90000"/>
              </a:lnSpc>
              <a:spcAft>
                <a:spcPts val="600"/>
              </a:spcAft>
              <a:buFont typeface="Arial" panose="020B0604020202020204" pitchFamily="34" charset="0"/>
              <a:buChar char="•"/>
            </a:pPr>
            <a:endParaRPr lang="en-US" dirty="0"/>
          </a:p>
          <a:p>
            <a:pPr indent="-228600">
              <a:lnSpc>
                <a:spcPct val="90000"/>
              </a:lnSpc>
              <a:spcAft>
                <a:spcPts val="600"/>
              </a:spcAft>
              <a:buFont typeface="Arial" panose="020B0604020202020204" pitchFamily="34" charset="0"/>
              <a:buChar char="•"/>
            </a:pPr>
            <a:r>
              <a:rPr lang="en-US" dirty="0"/>
              <a:t>In this way, in a single training run, we get M different models !</a:t>
            </a:r>
          </a:p>
        </p:txBody>
      </p:sp>
      <p:pic>
        <p:nvPicPr>
          <p:cNvPr id="7" name="Picture 6" descr="A screenshot of a cell phone&#10;&#10;Description automatically generated">
            <a:extLst>
              <a:ext uri="{FF2B5EF4-FFF2-40B4-BE49-F238E27FC236}">
                <a16:creationId xmlns:a16="http://schemas.microsoft.com/office/drawing/2014/main" id="{FA0FBF72-7BC2-6547-BAD5-A46B3778A20D}"/>
              </a:ext>
            </a:extLst>
          </p:cNvPr>
          <p:cNvPicPr>
            <a:picLocks noChangeAspect="1"/>
          </p:cNvPicPr>
          <p:nvPr/>
        </p:nvPicPr>
        <p:blipFill>
          <a:blip r:embed="rId2"/>
          <a:stretch>
            <a:fillRect/>
          </a:stretch>
        </p:blipFill>
        <p:spPr>
          <a:xfrm>
            <a:off x="6878123" y="737701"/>
            <a:ext cx="4402325" cy="2770310"/>
          </a:xfrm>
          <a:prstGeom prst="rect">
            <a:avLst/>
          </a:prstGeom>
        </p:spPr>
      </p:pic>
      <p:pic>
        <p:nvPicPr>
          <p:cNvPr id="9" name="Picture 8" descr="A screenshot of a cell phone&#10;&#10;Description automatically generated">
            <a:extLst>
              <a:ext uri="{FF2B5EF4-FFF2-40B4-BE49-F238E27FC236}">
                <a16:creationId xmlns:a16="http://schemas.microsoft.com/office/drawing/2014/main" id="{544AA134-C1E2-7743-A02C-4F6AF2B020A8}"/>
              </a:ext>
            </a:extLst>
          </p:cNvPr>
          <p:cNvPicPr>
            <a:picLocks noChangeAspect="1"/>
          </p:cNvPicPr>
          <p:nvPr/>
        </p:nvPicPr>
        <p:blipFill>
          <a:blip r:embed="rId3"/>
          <a:stretch>
            <a:fillRect/>
          </a:stretch>
        </p:blipFill>
        <p:spPr>
          <a:xfrm>
            <a:off x="6954323" y="3643798"/>
            <a:ext cx="4315569" cy="2671543"/>
          </a:xfrm>
          <a:prstGeom prst="rect">
            <a:avLst/>
          </a:prstGeom>
        </p:spPr>
      </p:pic>
    </p:spTree>
    <p:extLst>
      <p:ext uri="{BB962C8B-B14F-4D97-AF65-F5344CB8AC3E}">
        <p14:creationId xmlns:p14="http://schemas.microsoft.com/office/powerpoint/2010/main" val="17559593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FB134E-A800-EA41-9268-ED515ACEC5E2}"/>
              </a:ext>
            </a:extLst>
          </p:cNvPr>
          <p:cNvSpPr>
            <a:spLocks noGrp="1"/>
          </p:cNvSpPr>
          <p:nvPr>
            <p:ph type="title"/>
          </p:nvPr>
        </p:nvSpPr>
        <p:spPr/>
        <p:txBody>
          <a:bodyPr/>
          <a:lstStyle/>
          <a:p>
            <a:r>
              <a:rPr lang="en-US"/>
              <a:t>Cyclical Cosine Annealing</a:t>
            </a:r>
            <a:endParaRPr lang="en-US" dirty="0"/>
          </a:p>
        </p:txBody>
      </p:sp>
      <p:pic>
        <p:nvPicPr>
          <p:cNvPr id="4" name="Content Placeholder 3">
            <a:extLst>
              <a:ext uri="{FF2B5EF4-FFF2-40B4-BE49-F238E27FC236}">
                <a16:creationId xmlns:a16="http://schemas.microsoft.com/office/drawing/2014/main" id="{26189192-2545-0041-BFC3-BB846EE6A4C9}"/>
              </a:ext>
            </a:extLst>
          </p:cNvPr>
          <p:cNvPicPr>
            <a:picLocks noGrp="1" noChangeAspect="1"/>
          </p:cNvPicPr>
          <p:nvPr>
            <p:ph idx="1"/>
          </p:nvPr>
        </p:nvPicPr>
        <p:blipFill>
          <a:blip r:embed="rId2"/>
          <a:stretch>
            <a:fillRect/>
          </a:stretch>
        </p:blipFill>
        <p:spPr>
          <a:xfrm>
            <a:off x="2246829" y="1987487"/>
            <a:ext cx="7264400" cy="1778000"/>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E0285948-01E7-364C-B9ED-B0AF755448AA}"/>
                  </a:ext>
                </a:extLst>
              </p:cNvPr>
              <p:cNvSpPr txBox="1"/>
              <p:nvPr/>
            </p:nvSpPr>
            <p:spPr>
              <a:xfrm>
                <a:off x="2088291" y="3892378"/>
                <a:ext cx="5239265" cy="1200329"/>
              </a:xfrm>
              <a:prstGeom prst="rect">
                <a:avLst/>
              </a:prstGeom>
              <a:noFill/>
            </p:spPr>
            <p:txBody>
              <a:bodyPr wrap="square" rtlCol="0">
                <a:spAutoFit/>
              </a:bodyPr>
              <a:lstStyle/>
              <a:p>
                <a:r>
                  <a:rPr lang="en-US" dirty="0"/>
                  <a:t>M – Number of cycles</a:t>
                </a:r>
              </a:p>
              <a:p>
                <a:r>
                  <a:rPr lang="en-US" dirty="0"/>
                  <a:t>T – Total number of epochs</a:t>
                </a:r>
              </a:p>
              <a:p>
                <a:r>
                  <a:rPr lang="en-US" dirty="0"/>
                  <a:t>t – Epoch Number</a:t>
                </a:r>
              </a:p>
              <a:p>
                <a14:m>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ea typeface="Cambria Math" panose="02040503050406030204" pitchFamily="18" charset="0"/>
                          </a:rPr>
                          <m:t>0</m:t>
                        </m:r>
                      </m:sub>
                    </m:sSub>
                  </m:oMath>
                </a14:m>
                <a:r>
                  <a:rPr lang="en-US" dirty="0"/>
                  <a:t> - Starting learning rate ( max value)</a:t>
                </a:r>
              </a:p>
            </p:txBody>
          </p:sp>
        </mc:Choice>
        <mc:Fallback xmlns="">
          <p:sp>
            <p:nvSpPr>
              <p:cNvPr id="6" name="TextBox 5">
                <a:extLst>
                  <a:ext uri="{FF2B5EF4-FFF2-40B4-BE49-F238E27FC236}">
                    <a16:creationId xmlns:a16="http://schemas.microsoft.com/office/drawing/2014/main" id="{E0285948-01E7-364C-B9ED-B0AF755448AA}"/>
                  </a:ext>
                </a:extLst>
              </p:cNvPr>
              <p:cNvSpPr txBox="1">
                <a:spLocks noRot="1" noChangeAspect="1" noMove="1" noResize="1" noEditPoints="1" noAdjustHandles="1" noChangeArrowheads="1" noChangeShapeType="1" noTextEdit="1"/>
              </p:cNvSpPr>
              <p:nvPr/>
            </p:nvSpPr>
            <p:spPr>
              <a:xfrm>
                <a:off x="2088291" y="3892378"/>
                <a:ext cx="5239265" cy="1200329"/>
              </a:xfrm>
              <a:prstGeom prst="rect">
                <a:avLst/>
              </a:prstGeom>
              <a:blipFill>
                <a:blip r:embed="rId3"/>
                <a:stretch>
                  <a:fillRect l="-725" t="-1042" b="-7292"/>
                </a:stretch>
              </a:blipFill>
            </p:spPr>
            <p:txBody>
              <a:bodyPr/>
              <a:lstStyle/>
              <a:p>
                <a:r>
                  <a:rPr lang="en-US">
                    <a:noFill/>
                  </a:rPr>
                  <a:t> </a:t>
                </a:r>
              </a:p>
            </p:txBody>
          </p:sp>
        </mc:Fallback>
      </mc:AlternateContent>
    </p:spTree>
    <p:extLst>
      <p:ext uri="{BB962C8B-B14F-4D97-AF65-F5344CB8AC3E}">
        <p14:creationId xmlns:p14="http://schemas.microsoft.com/office/powerpoint/2010/main" val="27832618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7548DB-DE96-6F42-B2AD-0861B10B020E}"/>
              </a:ext>
            </a:extLst>
          </p:cNvPr>
          <p:cNvSpPr>
            <a:spLocks noGrp="1"/>
          </p:cNvSpPr>
          <p:nvPr>
            <p:ph type="title"/>
          </p:nvPr>
        </p:nvSpPr>
        <p:spPr/>
        <p:txBody>
          <a:bodyPr/>
          <a:lstStyle/>
          <a:p>
            <a:r>
              <a:rPr lang="en-US" dirty="0"/>
              <a:t>Methods to ensemble </a:t>
            </a:r>
          </a:p>
        </p:txBody>
      </p:sp>
      <p:sp>
        <p:nvSpPr>
          <p:cNvPr id="3" name="Content Placeholder 2">
            <a:extLst>
              <a:ext uri="{FF2B5EF4-FFF2-40B4-BE49-F238E27FC236}">
                <a16:creationId xmlns:a16="http://schemas.microsoft.com/office/drawing/2014/main" id="{8575F8EA-7EF5-5342-B045-AC30B753EC98}"/>
              </a:ext>
            </a:extLst>
          </p:cNvPr>
          <p:cNvSpPr>
            <a:spLocks noGrp="1"/>
          </p:cNvSpPr>
          <p:nvPr>
            <p:ph idx="1"/>
          </p:nvPr>
        </p:nvSpPr>
        <p:spPr/>
        <p:txBody>
          <a:bodyPr/>
          <a:lstStyle/>
          <a:p>
            <a:r>
              <a:rPr lang="en-US" dirty="0"/>
              <a:t>Normal Sum average</a:t>
            </a:r>
          </a:p>
          <a:p>
            <a:pPr marL="457200" lvl="1" indent="0">
              <a:buNone/>
            </a:pPr>
            <a:endParaRPr lang="en-US" dirty="0"/>
          </a:p>
          <a:p>
            <a:endParaRPr lang="en-US" dirty="0"/>
          </a:p>
          <a:p>
            <a:r>
              <a:rPr lang="en-US" dirty="0"/>
              <a:t>Weighted average*</a:t>
            </a:r>
          </a:p>
          <a:p>
            <a:pPr marL="0" indent="0">
              <a:buNone/>
            </a:pPr>
            <a:r>
              <a:rPr lang="en-US" dirty="0"/>
              <a:t> </a:t>
            </a:r>
          </a:p>
          <a:p>
            <a:r>
              <a:rPr lang="en-US" dirty="0"/>
              <a:t>Locally weighted</a:t>
            </a:r>
          </a:p>
          <a:p>
            <a:endParaRPr lang="en-US" dirty="0"/>
          </a:p>
        </p:txBody>
      </p:sp>
      <p:pic>
        <p:nvPicPr>
          <p:cNvPr id="7" name="Picture 6" descr="A picture containing object, clock&#10;&#10;Description automatically generated">
            <a:extLst>
              <a:ext uri="{FF2B5EF4-FFF2-40B4-BE49-F238E27FC236}">
                <a16:creationId xmlns:a16="http://schemas.microsoft.com/office/drawing/2014/main" id="{02F4827D-7E21-104D-94F8-37CF3F2D8345}"/>
              </a:ext>
            </a:extLst>
          </p:cNvPr>
          <p:cNvPicPr>
            <a:picLocks noChangeAspect="1"/>
          </p:cNvPicPr>
          <p:nvPr/>
        </p:nvPicPr>
        <p:blipFill>
          <a:blip r:embed="rId2"/>
          <a:stretch>
            <a:fillRect/>
          </a:stretch>
        </p:blipFill>
        <p:spPr>
          <a:xfrm>
            <a:off x="4401639" y="2154282"/>
            <a:ext cx="1943100" cy="685800"/>
          </a:xfrm>
          <a:prstGeom prst="rect">
            <a:avLst/>
          </a:prstGeom>
        </p:spPr>
      </p:pic>
      <p:sp>
        <p:nvSpPr>
          <p:cNvPr id="14" name="TextBox 13">
            <a:extLst>
              <a:ext uri="{FF2B5EF4-FFF2-40B4-BE49-F238E27FC236}">
                <a16:creationId xmlns:a16="http://schemas.microsoft.com/office/drawing/2014/main" id="{AA3F0452-44E9-B14F-9219-2B7A2152DF82}"/>
              </a:ext>
            </a:extLst>
          </p:cNvPr>
          <p:cNvSpPr txBox="1"/>
          <p:nvPr/>
        </p:nvSpPr>
        <p:spPr>
          <a:xfrm>
            <a:off x="1123406" y="6278880"/>
            <a:ext cx="5248616" cy="369332"/>
          </a:xfrm>
          <a:prstGeom prst="rect">
            <a:avLst/>
          </a:prstGeom>
          <a:noFill/>
        </p:spPr>
        <p:txBody>
          <a:bodyPr wrap="none" rtlCol="0">
            <a:spAutoFit/>
          </a:bodyPr>
          <a:lstStyle/>
          <a:p>
            <a:r>
              <a:rPr lang="en-US" dirty="0"/>
              <a:t>* Calculating the weights using separate validation set</a:t>
            </a:r>
          </a:p>
        </p:txBody>
      </p:sp>
      <p:pic>
        <p:nvPicPr>
          <p:cNvPr id="16" name="Picture 15" descr="A picture containing clock&#10;&#10;Description automatically generated">
            <a:extLst>
              <a:ext uri="{FF2B5EF4-FFF2-40B4-BE49-F238E27FC236}">
                <a16:creationId xmlns:a16="http://schemas.microsoft.com/office/drawing/2014/main" id="{3E9B15EC-D57D-314F-B73C-761B0465ABA0}"/>
              </a:ext>
            </a:extLst>
          </p:cNvPr>
          <p:cNvPicPr>
            <a:picLocks noChangeAspect="1"/>
          </p:cNvPicPr>
          <p:nvPr/>
        </p:nvPicPr>
        <p:blipFill>
          <a:blip r:embed="rId3"/>
          <a:stretch>
            <a:fillRect/>
          </a:stretch>
        </p:blipFill>
        <p:spPr>
          <a:xfrm>
            <a:off x="4401639" y="3513512"/>
            <a:ext cx="2057400" cy="647700"/>
          </a:xfrm>
          <a:prstGeom prst="rect">
            <a:avLst/>
          </a:prstGeom>
        </p:spPr>
      </p:pic>
      <p:pic>
        <p:nvPicPr>
          <p:cNvPr id="18" name="Picture 17">
            <a:extLst>
              <a:ext uri="{FF2B5EF4-FFF2-40B4-BE49-F238E27FC236}">
                <a16:creationId xmlns:a16="http://schemas.microsoft.com/office/drawing/2014/main" id="{56CA4B41-1B8A-6C47-9613-729FBB12AB5D}"/>
              </a:ext>
            </a:extLst>
          </p:cNvPr>
          <p:cNvPicPr>
            <a:picLocks noChangeAspect="1"/>
          </p:cNvPicPr>
          <p:nvPr/>
        </p:nvPicPr>
        <p:blipFill>
          <a:blip r:embed="rId4"/>
          <a:stretch>
            <a:fillRect/>
          </a:stretch>
        </p:blipFill>
        <p:spPr>
          <a:xfrm>
            <a:off x="2471364" y="5023037"/>
            <a:ext cx="2552700" cy="292100"/>
          </a:xfrm>
          <a:prstGeom prst="rect">
            <a:avLst/>
          </a:prstGeom>
        </p:spPr>
      </p:pic>
      <p:pic>
        <p:nvPicPr>
          <p:cNvPr id="20" name="Picture 19">
            <a:extLst>
              <a:ext uri="{FF2B5EF4-FFF2-40B4-BE49-F238E27FC236}">
                <a16:creationId xmlns:a16="http://schemas.microsoft.com/office/drawing/2014/main" id="{8EE13913-7DA6-F146-AE08-B94F866814CF}"/>
              </a:ext>
            </a:extLst>
          </p:cNvPr>
          <p:cNvPicPr>
            <a:picLocks noChangeAspect="1"/>
          </p:cNvPicPr>
          <p:nvPr/>
        </p:nvPicPr>
        <p:blipFill>
          <a:blip r:embed="rId5"/>
          <a:stretch>
            <a:fillRect/>
          </a:stretch>
        </p:blipFill>
        <p:spPr>
          <a:xfrm>
            <a:off x="6315682" y="4820117"/>
            <a:ext cx="3746500" cy="596900"/>
          </a:xfrm>
          <a:prstGeom prst="rect">
            <a:avLst/>
          </a:prstGeom>
        </p:spPr>
      </p:pic>
    </p:spTree>
    <p:extLst>
      <p:ext uri="{BB962C8B-B14F-4D97-AF65-F5344CB8AC3E}">
        <p14:creationId xmlns:p14="http://schemas.microsoft.com/office/powerpoint/2010/main" val="14765529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241046-0D93-C24A-AB43-E9CE70157A6C}"/>
              </a:ext>
            </a:extLst>
          </p:cNvPr>
          <p:cNvSpPr>
            <a:spLocks noGrp="1"/>
          </p:cNvSpPr>
          <p:nvPr>
            <p:ph type="title"/>
          </p:nvPr>
        </p:nvSpPr>
        <p:spPr>
          <a:xfrm>
            <a:off x="838200" y="365125"/>
            <a:ext cx="10515600" cy="1325563"/>
          </a:xfrm>
        </p:spPr>
        <p:txBody>
          <a:bodyPr/>
          <a:lstStyle/>
          <a:p>
            <a:r>
              <a:rPr lang="en-US" dirty="0"/>
              <a:t>Train and Validation Loss SGD</a:t>
            </a:r>
          </a:p>
        </p:txBody>
      </p:sp>
      <p:pic>
        <p:nvPicPr>
          <p:cNvPr id="9" name="Content Placeholder 8" descr="A close up of a map&#10;&#10;Description automatically generated">
            <a:extLst>
              <a:ext uri="{FF2B5EF4-FFF2-40B4-BE49-F238E27FC236}">
                <a16:creationId xmlns:a16="http://schemas.microsoft.com/office/drawing/2014/main" id="{5140CEEB-4892-214E-A96B-8E1A111A66D1}"/>
              </a:ext>
            </a:extLst>
          </p:cNvPr>
          <p:cNvPicPr>
            <a:picLocks noGrp="1" noChangeAspect="1"/>
          </p:cNvPicPr>
          <p:nvPr>
            <p:ph sz="half" idx="1"/>
          </p:nvPr>
        </p:nvPicPr>
        <p:blipFill>
          <a:blip r:embed="rId2"/>
          <a:stretch>
            <a:fillRect/>
          </a:stretch>
        </p:blipFill>
        <p:spPr>
          <a:xfrm>
            <a:off x="84033" y="1791855"/>
            <a:ext cx="5757967" cy="3803289"/>
          </a:xfrm>
        </p:spPr>
      </p:pic>
      <p:pic>
        <p:nvPicPr>
          <p:cNvPr id="11" name="Content Placeholder 10" descr="A screenshot of a cell phone&#10;&#10;Description automatically generated">
            <a:extLst>
              <a:ext uri="{FF2B5EF4-FFF2-40B4-BE49-F238E27FC236}">
                <a16:creationId xmlns:a16="http://schemas.microsoft.com/office/drawing/2014/main" id="{8A7FE9D9-C1AA-E24A-A804-53E0E9902BB1}"/>
              </a:ext>
            </a:extLst>
          </p:cNvPr>
          <p:cNvPicPr>
            <a:picLocks noGrp="1" noChangeAspect="1"/>
          </p:cNvPicPr>
          <p:nvPr>
            <p:ph sz="half" idx="2"/>
          </p:nvPr>
        </p:nvPicPr>
        <p:blipFill>
          <a:blip r:embed="rId3"/>
          <a:stretch>
            <a:fillRect/>
          </a:stretch>
        </p:blipFill>
        <p:spPr>
          <a:xfrm>
            <a:off x="6438899" y="1791855"/>
            <a:ext cx="5571709" cy="3790589"/>
          </a:xfrm>
        </p:spPr>
      </p:pic>
      <p:sp>
        <p:nvSpPr>
          <p:cNvPr id="5" name="Rectangle 4">
            <a:extLst>
              <a:ext uri="{FF2B5EF4-FFF2-40B4-BE49-F238E27FC236}">
                <a16:creationId xmlns:a16="http://schemas.microsoft.com/office/drawing/2014/main" id="{9DFAC2DC-E1B8-DD4D-A97F-7376B0A84B9D}"/>
              </a:ext>
            </a:extLst>
          </p:cNvPr>
          <p:cNvSpPr/>
          <p:nvPr/>
        </p:nvSpPr>
        <p:spPr>
          <a:xfrm>
            <a:off x="5977217" y="3244334"/>
            <a:ext cx="237566" cy="369332"/>
          </a:xfrm>
          <a:prstGeom prst="rect">
            <a:avLst/>
          </a:prstGeom>
        </p:spPr>
        <p:txBody>
          <a:bodyPr wrap="none">
            <a:spAutoFit/>
          </a:bodyPr>
          <a:lstStyle/>
          <a:p>
            <a:r>
              <a:rPr lang="en-US" b="0">
                <a:effectLst/>
              </a:rPr>
              <a:t> </a:t>
            </a:r>
            <a:endParaRPr lang="en-US" dirty="0"/>
          </a:p>
        </p:txBody>
      </p:sp>
      <p:sp>
        <p:nvSpPr>
          <p:cNvPr id="7" name="TextBox 6">
            <a:extLst>
              <a:ext uri="{FF2B5EF4-FFF2-40B4-BE49-F238E27FC236}">
                <a16:creationId xmlns:a16="http://schemas.microsoft.com/office/drawing/2014/main" id="{00557B07-151C-334C-9956-290172558677}"/>
              </a:ext>
            </a:extLst>
          </p:cNvPr>
          <p:cNvSpPr txBox="1"/>
          <p:nvPr/>
        </p:nvSpPr>
        <p:spPr>
          <a:xfrm>
            <a:off x="512467" y="5847469"/>
            <a:ext cx="1486561" cy="369332"/>
          </a:xfrm>
          <a:prstGeom prst="rect">
            <a:avLst/>
          </a:prstGeom>
          <a:noFill/>
        </p:spPr>
        <p:txBody>
          <a:bodyPr wrap="none" rtlCol="0">
            <a:spAutoFit/>
          </a:bodyPr>
          <a:lstStyle/>
          <a:p>
            <a:r>
              <a:rPr lang="en-US" dirty="0"/>
              <a:t>*Linear cycles</a:t>
            </a:r>
          </a:p>
        </p:txBody>
      </p:sp>
    </p:spTree>
    <p:extLst>
      <p:ext uri="{BB962C8B-B14F-4D97-AF65-F5344CB8AC3E}">
        <p14:creationId xmlns:p14="http://schemas.microsoft.com/office/powerpoint/2010/main" val="31219871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CF0705-A650-8E41-8561-20638193CDFD}"/>
              </a:ext>
            </a:extLst>
          </p:cNvPr>
          <p:cNvSpPr>
            <a:spLocks noGrp="1"/>
          </p:cNvSpPr>
          <p:nvPr>
            <p:ph type="title"/>
          </p:nvPr>
        </p:nvSpPr>
        <p:spPr/>
        <p:txBody>
          <a:bodyPr/>
          <a:lstStyle/>
          <a:p>
            <a:r>
              <a:rPr lang="en-US" dirty="0"/>
              <a:t>Train and Validation Loss ADAM</a:t>
            </a:r>
          </a:p>
        </p:txBody>
      </p:sp>
      <p:pic>
        <p:nvPicPr>
          <p:cNvPr id="6" name="Content Placeholder 5" descr="A close up of a map&#10;&#10;Description automatically generated">
            <a:extLst>
              <a:ext uri="{FF2B5EF4-FFF2-40B4-BE49-F238E27FC236}">
                <a16:creationId xmlns:a16="http://schemas.microsoft.com/office/drawing/2014/main" id="{80C53196-6B4E-E548-B056-8C19FD6C41A3}"/>
              </a:ext>
            </a:extLst>
          </p:cNvPr>
          <p:cNvPicPr>
            <a:picLocks noGrp="1" noChangeAspect="1"/>
          </p:cNvPicPr>
          <p:nvPr>
            <p:ph sz="half" idx="1"/>
          </p:nvPr>
        </p:nvPicPr>
        <p:blipFill>
          <a:blip r:embed="rId2"/>
          <a:stretch>
            <a:fillRect/>
          </a:stretch>
        </p:blipFill>
        <p:spPr>
          <a:xfrm>
            <a:off x="240145" y="1884033"/>
            <a:ext cx="5532005" cy="3673011"/>
          </a:xfrm>
        </p:spPr>
      </p:pic>
      <p:sp>
        <p:nvSpPr>
          <p:cNvPr id="5" name="TextBox 4">
            <a:extLst>
              <a:ext uri="{FF2B5EF4-FFF2-40B4-BE49-F238E27FC236}">
                <a16:creationId xmlns:a16="http://schemas.microsoft.com/office/drawing/2014/main" id="{2DA614D5-6934-D74F-9783-9BEE9901F28B}"/>
              </a:ext>
            </a:extLst>
          </p:cNvPr>
          <p:cNvSpPr txBox="1"/>
          <p:nvPr/>
        </p:nvSpPr>
        <p:spPr>
          <a:xfrm>
            <a:off x="512467" y="5847469"/>
            <a:ext cx="1486561" cy="369332"/>
          </a:xfrm>
          <a:prstGeom prst="rect">
            <a:avLst/>
          </a:prstGeom>
          <a:noFill/>
        </p:spPr>
        <p:txBody>
          <a:bodyPr wrap="none" rtlCol="0">
            <a:spAutoFit/>
          </a:bodyPr>
          <a:lstStyle/>
          <a:p>
            <a:r>
              <a:rPr lang="en-US" dirty="0"/>
              <a:t>*Linear cycles</a:t>
            </a:r>
          </a:p>
        </p:txBody>
      </p:sp>
      <p:pic>
        <p:nvPicPr>
          <p:cNvPr id="7" name="Content Placeholder 6" descr="A screenshot of a cell phone&#10;&#10;Description automatically generated">
            <a:extLst>
              <a:ext uri="{FF2B5EF4-FFF2-40B4-BE49-F238E27FC236}">
                <a16:creationId xmlns:a16="http://schemas.microsoft.com/office/drawing/2014/main" id="{049186B8-788D-A74C-8866-FBB6520C043C}"/>
              </a:ext>
            </a:extLst>
          </p:cNvPr>
          <p:cNvPicPr>
            <a:picLocks noGrp="1" noChangeAspect="1"/>
          </p:cNvPicPr>
          <p:nvPr>
            <p:ph sz="half" idx="2"/>
          </p:nvPr>
        </p:nvPicPr>
        <p:blipFill>
          <a:blip r:embed="rId3"/>
          <a:stretch>
            <a:fillRect/>
          </a:stretch>
        </p:blipFill>
        <p:spPr>
          <a:xfrm>
            <a:off x="6419849" y="1803163"/>
            <a:ext cx="5600621" cy="3779281"/>
          </a:xfrm>
        </p:spPr>
      </p:pic>
    </p:spTree>
    <p:extLst>
      <p:ext uri="{BB962C8B-B14F-4D97-AF65-F5344CB8AC3E}">
        <p14:creationId xmlns:p14="http://schemas.microsoft.com/office/powerpoint/2010/main" val="20801781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4DC072-E987-E84D-8D16-21297408E81B}"/>
              </a:ext>
            </a:extLst>
          </p:cNvPr>
          <p:cNvSpPr>
            <a:spLocks noGrp="1"/>
          </p:cNvSpPr>
          <p:nvPr>
            <p:ph type="title"/>
          </p:nvPr>
        </p:nvSpPr>
        <p:spPr/>
        <p:txBody>
          <a:bodyPr/>
          <a:lstStyle/>
          <a:p>
            <a:r>
              <a:rPr lang="en-US" dirty="0"/>
              <a:t>Train and Validation Loss SGD</a:t>
            </a:r>
          </a:p>
        </p:txBody>
      </p:sp>
      <p:pic>
        <p:nvPicPr>
          <p:cNvPr id="12" name="Content Placeholder 11" descr="A screenshot of a cell phone&#10;&#10;Description automatically generated">
            <a:extLst>
              <a:ext uri="{FF2B5EF4-FFF2-40B4-BE49-F238E27FC236}">
                <a16:creationId xmlns:a16="http://schemas.microsoft.com/office/drawing/2014/main" id="{3653DDA9-448B-4C4C-A07E-913181306368}"/>
              </a:ext>
            </a:extLst>
          </p:cNvPr>
          <p:cNvPicPr>
            <a:picLocks noGrp="1" noChangeAspect="1"/>
          </p:cNvPicPr>
          <p:nvPr>
            <p:ph sz="half" idx="2"/>
          </p:nvPr>
        </p:nvPicPr>
        <p:blipFill>
          <a:blip r:embed="rId2"/>
          <a:stretch>
            <a:fillRect/>
          </a:stretch>
        </p:blipFill>
        <p:spPr>
          <a:xfrm>
            <a:off x="6375399" y="1902691"/>
            <a:ext cx="5494193" cy="3711503"/>
          </a:xfrm>
        </p:spPr>
      </p:pic>
      <p:pic>
        <p:nvPicPr>
          <p:cNvPr id="17" name="Content Placeholder 16" descr="A close up of a map&#10;&#10;Description automatically generated">
            <a:extLst>
              <a:ext uri="{FF2B5EF4-FFF2-40B4-BE49-F238E27FC236}">
                <a16:creationId xmlns:a16="http://schemas.microsoft.com/office/drawing/2014/main" id="{608194FC-6722-634E-8325-E0D78664729A}"/>
              </a:ext>
            </a:extLst>
          </p:cNvPr>
          <p:cNvPicPr>
            <a:picLocks noGrp="1" noChangeAspect="1"/>
          </p:cNvPicPr>
          <p:nvPr>
            <p:ph sz="half" idx="1"/>
          </p:nvPr>
        </p:nvPicPr>
        <p:blipFill>
          <a:blip r:embed="rId3"/>
          <a:stretch>
            <a:fillRect/>
          </a:stretch>
        </p:blipFill>
        <p:spPr>
          <a:xfrm>
            <a:off x="306482" y="1902691"/>
            <a:ext cx="5465668" cy="3673403"/>
          </a:xfrm>
        </p:spPr>
      </p:pic>
      <p:sp>
        <p:nvSpPr>
          <p:cNvPr id="18" name="TextBox 17">
            <a:extLst>
              <a:ext uri="{FF2B5EF4-FFF2-40B4-BE49-F238E27FC236}">
                <a16:creationId xmlns:a16="http://schemas.microsoft.com/office/drawing/2014/main" id="{847FA87A-C073-624C-822F-88AEA3FACD83}"/>
              </a:ext>
            </a:extLst>
          </p:cNvPr>
          <p:cNvSpPr txBox="1"/>
          <p:nvPr/>
        </p:nvSpPr>
        <p:spPr>
          <a:xfrm>
            <a:off x="646548" y="5788097"/>
            <a:ext cx="1917513" cy="369332"/>
          </a:xfrm>
          <a:prstGeom prst="rect">
            <a:avLst/>
          </a:prstGeom>
          <a:noFill/>
        </p:spPr>
        <p:txBody>
          <a:bodyPr wrap="none" rtlCol="0">
            <a:spAutoFit/>
          </a:bodyPr>
          <a:lstStyle/>
          <a:p>
            <a:r>
              <a:rPr lang="en-US" dirty="0"/>
              <a:t>*Cosine Annealing</a:t>
            </a:r>
          </a:p>
        </p:txBody>
      </p:sp>
    </p:spTree>
    <p:extLst>
      <p:ext uri="{BB962C8B-B14F-4D97-AF65-F5344CB8AC3E}">
        <p14:creationId xmlns:p14="http://schemas.microsoft.com/office/powerpoint/2010/main" val="7537395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6EC283-541C-8943-B162-3059827A42DA}"/>
              </a:ext>
            </a:extLst>
          </p:cNvPr>
          <p:cNvSpPr>
            <a:spLocks noGrp="1"/>
          </p:cNvSpPr>
          <p:nvPr>
            <p:ph type="title"/>
          </p:nvPr>
        </p:nvSpPr>
        <p:spPr/>
        <p:txBody>
          <a:bodyPr/>
          <a:lstStyle/>
          <a:p>
            <a:r>
              <a:rPr lang="en-US" dirty="0"/>
              <a:t>Train and Validation Loss Adam</a:t>
            </a:r>
          </a:p>
        </p:txBody>
      </p:sp>
      <p:pic>
        <p:nvPicPr>
          <p:cNvPr id="10" name="Content Placeholder 9" descr="A screenshot of a cell phone&#10;&#10;Description automatically generated">
            <a:extLst>
              <a:ext uri="{FF2B5EF4-FFF2-40B4-BE49-F238E27FC236}">
                <a16:creationId xmlns:a16="http://schemas.microsoft.com/office/drawing/2014/main" id="{BCB0BC89-3E64-6345-83F4-F38AAA1EAC6E}"/>
              </a:ext>
            </a:extLst>
          </p:cNvPr>
          <p:cNvPicPr>
            <a:picLocks noGrp="1" noChangeAspect="1"/>
          </p:cNvPicPr>
          <p:nvPr>
            <p:ph sz="half" idx="2"/>
          </p:nvPr>
        </p:nvPicPr>
        <p:blipFill>
          <a:blip r:embed="rId2"/>
          <a:stretch>
            <a:fillRect/>
          </a:stretch>
        </p:blipFill>
        <p:spPr>
          <a:xfrm>
            <a:off x="6438900" y="1921164"/>
            <a:ext cx="5406398" cy="3648580"/>
          </a:xfrm>
        </p:spPr>
      </p:pic>
      <p:sp>
        <p:nvSpPr>
          <p:cNvPr id="5" name="TextBox 4">
            <a:extLst>
              <a:ext uri="{FF2B5EF4-FFF2-40B4-BE49-F238E27FC236}">
                <a16:creationId xmlns:a16="http://schemas.microsoft.com/office/drawing/2014/main" id="{B27E47AF-C087-424B-BCD5-A91CF2E9853A}"/>
              </a:ext>
            </a:extLst>
          </p:cNvPr>
          <p:cNvSpPr txBox="1"/>
          <p:nvPr/>
        </p:nvSpPr>
        <p:spPr>
          <a:xfrm>
            <a:off x="588818" y="5761542"/>
            <a:ext cx="1917513" cy="369332"/>
          </a:xfrm>
          <a:prstGeom prst="rect">
            <a:avLst/>
          </a:prstGeom>
          <a:noFill/>
        </p:spPr>
        <p:txBody>
          <a:bodyPr wrap="none" rtlCol="0">
            <a:spAutoFit/>
          </a:bodyPr>
          <a:lstStyle/>
          <a:p>
            <a:r>
              <a:rPr lang="en-US" dirty="0"/>
              <a:t>*Cosine Annealing</a:t>
            </a:r>
          </a:p>
        </p:txBody>
      </p:sp>
      <p:pic>
        <p:nvPicPr>
          <p:cNvPr id="12" name="Content Placeholder 11" descr="A close up of a map&#10;&#10;Description automatically generated">
            <a:extLst>
              <a:ext uri="{FF2B5EF4-FFF2-40B4-BE49-F238E27FC236}">
                <a16:creationId xmlns:a16="http://schemas.microsoft.com/office/drawing/2014/main" id="{B6939D1D-B62A-CF41-93A3-ED5E2A259B3D}"/>
              </a:ext>
            </a:extLst>
          </p:cNvPr>
          <p:cNvPicPr>
            <a:picLocks noGrp="1" noChangeAspect="1"/>
          </p:cNvPicPr>
          <p:nvPr>
            <p:ph sz="half" idx="1"/>
          </p:nvPr>
        </p:nvPicPr>
        <p:blipFill>
          <a:blip r:embed="rId3"/>
          <a:stretch>
            <a:fillRect/>
          </a:stretch>
        </p:blipFill>
        <p:spPr>
          <a:xfrm>
            <a:off x="294831" y="1838036"/>
            <a:ext cx="5470969" cy="3776158"/>
          </a:xfrm>
        </p:spPr>
      </p:pic>
    </p:spTree>
    <p:extLst>
      <p:ext uri="{BB962C8B-B14F-4D97-AF65-F5344CB8AC3E}">
        <p14:creationId xmlns:p14="http://schemas.microsoft.com/office/powerpoint/2010/main" val="11690459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C5392A5-FACE-484F-92BA-A54B08C22FBA}"/>
              </a:ext>
            </a:extLst>
          </p:cNvPr>
          <p:cNvSpPr txBox="1"/>
          <p:nvPr/>
        </p:nvSpPr>
        <p:spPr>
          <a:xfrm>
            <a:off x="3625795" y="1041621"/>
            <a:ext cx="184731" cy="369332"/>
          </a:xfrm>
          <a:prstGeom prst="rect">
            <a:avLst/>
          </a:prstGeom>
          <a:noFill/>
        </p:spPr>
        <p:txBody>
          <a:bodyPr wrap="square" rtlCol="0">
            <a:spAutoFit/>
          </a:bodyPr>
          <a:lstStyle/>
          <a:p>
            <a:endParaRPr lang="en-US" dirty="0"/>
          </a:p>
        </p:txBody>
      </p:sp>
      <p:sp>
        <p:nvSpPr>
          <p:cNvPr id="4" name="Title 1">
            <a:extLst>
              <a:ext uri="{FF2B5EF4-FFF2-40B4-BE49-F238E27FC236}">
                <a16:creationId xmlns:a16="http://schemas.microsoft.com/office/drawing/2014/main" id="{C092EF47-D013-4C49-A99E-009464D90024}"/>
              </a:ext>
            </a:extLst>
          </p:cNvPr>
          <p:cNvSpPr txBox="1">
            <a:spLocks/>
          </p:cNvSpPr>
          <p:nvPr/>
        </p:nvSpPr>
        <p:spPr>
          <a:xfrm>
            <a:off x="838200" y="365125"/>
            <a:ext cx="10515600" cy="132556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t>Evaluation</a:t>
            </a:r>
            <a:endParaRPr lang="en-US" dirty="0"/>
          </a:p>
        </p:txBody>
      </p:sp>
      <p:sp>
        <p:nvSpPr>
          <p:cNvPr id="5" name="TextBox 4">
            <a:extLst>
              <a:ext uri="{FF2B5EF4-FFF2-40B4-BE49-F238E27FC236}">
                <a16:creationId xmlns:a16="http://schemas.microsoft.com/office/drawing/2014/main" id="{CF0E4032-E2EF-B345-A2C9-DFB1A7149B21}"/>
              </a:ext>
            </a:extLst>
          </p:cNvPr>
          <p:cNvSpPr txBox="1"/>
          <p:nvPr/>
        </p:nvSpPr>
        <p:spPr>
          <a:xfrm>
            <a:off x="838200" y="1226287"/>
            <a:ext cx="6114815" cy="646331"/>
          </a:xfrm>
          <a:prstGeom prst="rect">
            <a:avLst/>
          </a:prstGeom>
          <a:noFill/>
        </p:spPr>
        <p:txBody>
          <a:bodyPr wrap="none" rtlCol="0">
            <a:spAutoFit/>
          </a:bodyPr>
          <a:lstStyle/>
          <a:p>
            <a:pPr marL="285750" indent="-285750">
              <a:buFont typeface="Arial" panose="020B0604020202020204" pitchFamily="34" charset="0"/>
              <a:buChar char="•"/>
            </a:pPr>
            <a:r>
              <a:rPr lang="en-US" dirty="0"/>
              <a:t>Multi class classification problem : Categorical Cross Entropy</a:t>
            </a:r>
          </a:p>
          <a:p>
            <a:endParaRPr lang="en-US" dirty="0"/>
          </a:p>
        </p:txBody>
      </p:sp>
      <p:sp>
        <p:nvSpPr>
          <p:cNvPr id="6" name="TextBox 5">
            <a:extLst>
              <a:ext uri="{FF2B5EF4-FFF2-40B4-BE49-F238E27FC236}">
                <a16:creationId xmlns:a16="http://schemas.microsoft.com/office/drawing/2014/main" id="{E683440F-E032-3046-9FAA-3C0B86EA38E5}"/>
              </a:ext>
            </a:extLst>
          </p:cNvPr>
          <p:cNvSpPr txBox="1"/>
          <p:nvPr/>
        </p:nvSpPr>
        <p:spPr>
          <a:xfrm>
            <a:off x="1120623" y="1596987"/>
            <a:ext cx="1885688" cy="369332"/>
          </a:xfrm>
          <a:prstGeom prst="rect">
            <a:avLst/>
          </a:prstGeom>
          <a:noFill/>
        </p:spPr>
        <p:txBody>
          <a:bodyPr wrap="square" rtlCol="0">
            <a:spAutoFit/>
          </a:bodyPr>
          <a:lstStyle/>
          <a:p>
            <a:pPr marL="285750" indent="-285750">
              <a:buFont typeface="Arial" panose="020B0604020202020204" pitchFamily="34" charset="0"/>
              <a:buChar char="•"/>
            </a:pPr>
            <a:r>
              <a:rPr lang="en-US" dirty="0"/>
              <a:t>Manual Tuning </a:t>
            </a:r>
          </a:p>
        </p:txBody>
      </p:sp>
      <p:graphicFrame>
        <p:nvGraphicFramePr>
          <p:cNvPr id="7" name="Table 6">
            <a:extLst>
              <a:ext uri="{FF2B5EF4-FFF2-40B4-BE49-F238E27FC236}">
                <a16:creationId xmlns:a16="http://schemas.microsoft.com/office/drawing/2014/main" id="{7DC2B7C3-DA65-5243-9E98-D035AF7EBBEE}"/>
              </a:ext>
            </a:extLst>
          </p:cNvPr>
          <p:cNvGraphicFramePr>
            <a:graphicFrameLocks noGrp="1"/>
          </p:cNvGraphicFramePr>
          <p:nvPr>
            <p:extLst>
              <p:ext uri="{D42A27DB-BD31-4B8C-83A1-F6EECF244321}">
                <p14:modId xmlns:p14="http://schemas.microsoft.com/office/powerpoint/2010/main" val="3242643153"/>
              </p:ext>
            </p:extLst>
          </p:nvPr>
        </p:nvGraphicFramePr>
        <p:xfrm>
          <a:off x="1475408" y="1966179"/>
          <a:ext cx="9354267" cy="741680"/>
        </p:xfrm>
        <a:graphic>
          <a:graphicData uri="http://schemas.openxmlformats.org/drawingml/2006/table">
            <a:tbl>
              <a:tblPr firstRow="1" bandRow="1">
                <a:tableStyleId>{5C22544A-7EE6-4342-B048-85BDC9FD1C3A}</a:tableStyleId>
              </a:tblPr>
              <a:tblGrid>
                <a:gridCol w="3118089">
                  <a:extLst>
                    <a:ext uri="{9D8B030D-6E8A-4147-A177-3AD203B41FA5}">
                      <a16:colId xmlns:a16="http://schemas.microsoft.com/office/drawing/2014/main" val="3225705395"/>
                    </a:ext>
                  </a:extLst>
                </a:gridCol>
                <a:gridCol w="3118089">
                  <a:extLst>
                    <a:ext uri="{9D8B030D-6E8A-4147-A177-3AD203B41FA5}">
                      <a16:colId xmlns:a16="http://schemas.microsoft.com/office/drawing/2014/main" val="1043139187"/>
                    </a:ext>
                  </a:extLst>
                </a:gridCol>
                <a:gridCol w="3118089">
                  <a:extLst>
                    <a:ext uri="{9D8B030D-6E8A-4147-A177-3AD203B41FA5}">
                      <a16:colId xmlns:a16="http://schemas.microsoft.com/office/drawing/2014/main" val="1584407289"/>
                    </a:ext>
                  </a:extLst>
                </a:gridCol>
              </a:tblGrid>
              <a:tr h="370840">
                <a:tc>
                  <a:txBody>
                    <a:bodyPr/>
                    <a:lstStyle/>
                    <a:p>
                      <a:endParaRPr lang="en-US" dirty="0"/>
                    </a:p>
                  </a:txBody>
                  <a:tcPr/>
                </a:tc>
                <a:tc>
                  <a:txBody>
                    <a:bodyPr/>
                    <a:lstStyle/>
                    <a:p>
                      <a:r>
                        <a:rPr lang="en-US" dirty="0"/>
                        <a:t>Adam</a:t>
                      </a:r>
                    </a:p>
                  </a:txBody>
                  <a:tcPr/>
                </a:tc>
                <a:tc>
                  <a:txBody>
                    <a:bodyPr/>
                    <a:lstStyle/>
                    <a:p>
                      <a:r>
                        <a:rPr lang="en-US" dirty="0"/>
                        <a:t>SGD</a:t>
                      </a:r>
                    </a:p>
                  </a:txBody>
                  <a:tcPr/>
                </a:tc>
                <a:extLst>
                  <a:ext uri="{0D108BD9-81ED-4DB2-BD59-A6C34878D82A}">
                    <a16:rowId xmlns:a16="http://schemas.microsoft.com/office/drawing/2014/main" val="900297656"/>
                  </a:ext>
                </a:extLst>
              </a:tr>
              <a:tr h="370840">
                <a:tc>
                  <a:txBody>
                    <a:bodyPr/>
                    <a:lstStyle/>
                    <a:p>
                      <a:r>
                        <a:rPr lang="en-US" dirty="0"/>
                        <a:t>ResNet50</a:t>
                      </a:r>
                    </a:p>
                  </a:txBody>
                  <a:tcPr/>
                </a:tc>
                <a:tc>
                  <a:txBody>
                    <a:bodyPr/>
                    <a:lstStyle/>
                    <a:p>
                      <a:r>
                        <a:rPr lang="en-US" dirty="0"/>
                        <a:t>0.8551</a:t>
                      </a:r>
                    </a:p>
                  </a:txBody>
                  <a:tcPr/>
                </a:tc>
                <a:tc>
                  <a:txBody>
                    <a:bodyPr/>
                    <a:lstStyle/>
                    <a:p>
                      <a:r>
                        <a:rPr lang="en-US" dirty="0"/>
                        <a:t>0.8634</a:t>
                      </a:r>
                    </a:p>
                  </a:txBody>
                  <a:tcPr/>
                </a:tc>
                <a:extLst>
                  <a:ext uri="{0D108BD9-81ED-4DB2-BD59-A6C34878D82A}">
                    <a16:rowId xmlns:a16="http://schemas.microsoft.com/office/drawing/2014/main" val="2879274531"/>
                  </a:ext>
                </a:extLst>
              </a:tr>
            </a:tbl>
          </a:graphicData>
        </a:graphic>
      </p:graphicFrame>
      <p:sp>
        <p:nvSpPr>
          <p:cNvPr id="9" name="TextBox 8">
            <a:extLst>
              <a:ext uri="{FF2B5EF4-FFF2-40B4-BE49-F238E27FC236}">
                <a16:creationId xmlns:a16="http://schemas.microsoft.com/office/drawing/2014/main" id="{E1F7CF59-4A05-6D4B-A859-6D670741701D}"/>
              </a:ext>
            </a:extLst>
          </p:cNvPr>
          <p:cNvSpPr txBox="1"/>
          <p:nvPr/>
        </p:nvSpPr>
        <p:spPr>
          <a:xfrm>
            <a:off x="1120623" y="2833647"/>
            <a:ext cx="2023246" cy="369332"/>
          </a:xfrm>
          <a:prstGeom prst="rect">
            <a:avLst/>
          </a:prstGeom>
          <a:noFill/>
        </p:spPr>
        <p:txBody>
          <a:bodyPr wrap="none" rtlCol="0">
            <a:spAutoFit/>
          </a:bodyPr>
          <a:lstStyle/>
          <a:p>
            <a:pPr marL="285750" indent="-285750">
              <a:buFont typeface="Arial" panose="020B0604020202020204" pitchFamily="34" charset="0"/>
              <a:buChar char="•"/>
            </a:pPr>
            <a:r>
              <a:rPr lang="en-US" dirty="0"/>
              <a:t>Cyclical Learning</a:t>
            </a:r>
          </a:p>
        </p:txBody>
      </p:sp>
      <p:graphicFrame>
        <p:nvGraphicFramePr>
          <p:cNvPr id="10" name="Table 9">
            <a:extLst>
              <a:ext uri="{FF2B5EF4-FFF2-40B4-BE49-F238E27FC236}">
                <a16:creationId xmlns:a16="http://schemas.microsoft.com/office/drawing/2014/main" id="{A21ED518-2807-A848-A3AD-2877FDD33F54}"/>
              </a:ext>
            </a:extLst>
          </p:cNvPr>
          <p:cNvGraphicFramePr>
            <a:graphicFrameLocks noGrp="1"/>
          </p:cNvGraphicFramePr>
          <p:nvPr>
            <p:extLst>
              <p:ext uri="{D42A27DB-BD31-4B8C-83A1-F6EECF244321}">
                <p14:modId xmlns:p14="http://schemas.microsoft.com/office/powerpoint/2010/main" val="1275096802"/>
              </p:ext>
            </p:extLst>
          </p:nvPr>
        </p:nvGraphicFramePr>
        <p:xfrm>
          <a:off x="1475408" y="3202979"/>
          <a:ext cx="9354269" cy="3364744"/>
        </p:xfrm>
        <a:graphic>
          <a:graphicData uri="http://schemas.openxmlformats.org/drawingml/2006/table">
            <a:tbl>
              <a:tblPr firstRow="1" bandRow="1">
                <a:tableStyleId>{5C22544A-7EE6-4342-B048-85BDC9FD1C3A}</a:tableStyleId>
              </a:tblPr>
              <a:tblGrid>
                <a:gridCol w="2881907">
                  <a:extLst>
                    <a:ext uri="{9D8B030D-6E8A-4147-A177-3AD203B41FA5}">
                      <a16:colId xmlns:a16="http://schemas.microsoft.com/office/drawing/2014/main" val="2424891327"/>
                    </a:ext>
                  </a:extLst>
                </a:gridCol>
                <a:gridCol w="1176793">
                  <a:extLst>
                    <a:ext uri="{9D8B030D-6E8A-4147-A177-3AD203B41FA5}">
                      <a16:colId xmlns:a16="http://schemas.microsoft.com/office/drawing/2014/main" val="574899498"/>
                    </a:ext>
                  </a:extLst>
                </a:gridCol>
                <a:gridCol w="2115047">
                  <a:extLst>
                    <a:ext uri="{9D8B030D-6E8A-4147-A177-3AD203B41FA5}">
                      <a16:colId xmlns:a16="http://schemas.microsoft.com/office/drawing/2014/main" val="3503742459"/>
                    </a:ext>
                  </a:extLst>
                </a:gridCol>
                <a:gridCol w="3180522">
                  <a:extLst>
                    <a:ext uri="{9D8B030D-6E8A-4147-A177-3AD203B41FA5}">
                      <a16:colId xmlns:a16="http://schemas.microsoft.com/office/drawing/2014/main" val="132037367"/>
                    </a:ext>
                  </a:extLst>
                </a:gridCol>
              </a:tblGrid>
              <a:tr h="821817">
                <a:tc>
                  <a:txBody>
                    <a:bodyPr/>
                    <a:lstStyle/>
                    <a:p>
                      <a:pPr algn="ctr"/>
                      <a:r>
                        <a:rPr lang="en-US" dirty="0"/>
                        <a:t>Model</a:t>
                      </a:r>
                    </a:p>
                  </a:txBody>
                  <a:tcPr/>
                </a:tc>
                <a:tc>
                  <a:txBody>
                    <a:bodyPr/>
                    <a:lstStyle/>
                    <a:p>
                      <a:pPr algn="ctr"/>
                      <a:r>
                        <a:rPr lang="en-US" dirty="0"/>
                        <a:t>Optimizer</a:t>
                      </a:r>
                    </a:p>
                  </a:txBody>
                  <a:tcPr/>
                </a:tc>
                <a:tc>
                  <a:txBody>
                    <a:bodyPr/>
                    <a:lstStyle/>
                    <a:p>
                      <a:pPr algn="ctr"/>
                      <a:r>
                        <a:rPr lang="en-US" dirty="0"/>
                        <a:t>Simple Average</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Weighted average</a:t>
                      </a:r>
                    </a:p>
                    <a:p>
                      <a:pPr algn="ctr"/>
                      <a:endParaRPr lang="en-US" dirty="0"/>
                    </a:p>
                  </a:txBody>
                  <a:tcPr/>
                </a:tc>
                <a:extLst>
                  <a:ext uri="{0D108BD9-81ED-4DB2-BD59-A6C34878D82A}">
                    <a16:rowId xmlns:a16="http://schemas.microsoft.com/office/drawing/2014/main" val="139657327"/>
                  </a:ext>
                </a:extLst>
              </a:tr>
              <a:tr h="82181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ResNet50 with linear cycles</a:t>
                      </a:r>
                    </a:p>
                    <a:p>
                      <a:pPr algn="ctr"/>
                      <a:endParaRPr lang="en-US" dirty="0"/>
                    </a:p>
                  </a:txBody>
                  <a:tcPr/>
                </a:tc>
                <a:tc>
                  <a:txBody>
                    <a:bodyPr/>
                    <a:lstStyle/>
                    <a:p>
                      <a:pPr algn="ctr"/>
                      <a:r>
                        <a:rPr lang="en-US" dirty="0"/>
                        <a:t>Adam</a:t>
                      </a:r>
                    </a:p>
                  </a:txBody>
                  <a:tcPr/>
                </a:tc>
                <a:tc>
                  <a:txBody>
                    <a:bodyPr/>
                    <a:lstStyle/>
                    <a:p>
                      <a:pPr algn="ctr"/>
                      <a:r>
                        <a:rPr lang="en-US" dirty="0"/>
                        <a:t>0.8355</a:t>
                      </a:r>
                    </a:p>
                  </a:txBody>
                  <a:tcPr/>
                </a:tc>
                <a:tc>
                  <a:txBody>
                    <a:bodyPr/>
                    <a:lstStyle/>
                    <a:p>
                      <a:pPr algn="ctr"/>
                      <a:r>
                        <a:rPr lang="en-US" dirty="0"/>
                        <a:t>0.8329</a:t>
                      </a:r>
                    </a:p>
                  </a:txBody>
                  <a:tcPr/>
                </a:tc>
                <a:extLst>
                  <a:ext uri="{0D108BD9-81ED-4DB2-BD59-A6C34878D82A}">
                    <a16:rowId xmlns:a16="http://schemas.microsoft.com/office/drawing/2014/main" val="882278337"/>
                  </a:ext>
                </a:extLst>
              </a:tr>
              <a:tr h="403355">
                <a:tc>
                  <a:txBody>
                    <a:bodyPr/>
                    <a:lstStyle/>
                    <a:p>
                      <a:pPr algn="ctr"/>
                      <a:endParaRPr lang="en-US" dirty="0"/>
                    </a:p>
                  </a:txBody>
                  <a:tcPr/>
                </a:tc>
                <a:tc>
                  <a:txBody>
                    <a:bodyPr/>
                    <a:lstStyle/>
                    <a:p>
                      <a:pPr algn="ctr"/>
                      <a:r>
                        <a:rPr lang="en-US" dirty="0"/>
                        <a:t>SGD</a:t>
                      </a:r>
                    </a:p>
                  </a:txBody>
                  <a:tcPr/>
                </a:tc>
                <a:tc>
                  <a:txBody>
                    <a:bodyPr/>
                    <a:lstStyle/>
                    <a:p>
                      <a:pPr algn="ctr"/>
                      <a:r>
                        <a:rPr lang="en-US" dirty="0"/>
                        <a:t>0.8476</a:t>
                      </a:r>
                    </a:p>
                  </a:txBody>
                  <a:tcPr/>
                </a:tc>
                <a:tc>
                  <a:txBody>
                    <a:bodyPr/>
                    <a:lstStyle/>
                    <a:p>
                      <a:pPr algn="ctr"/>
                      <a:r>
                        <a:rPr lang="en-US" dirty="0"/>
                        <a:t>0.8416</a:t>
                      </a:r>
                    </a:p>
                  </a:txBody>
                  <a:tcPr/>
                </a:tc>
                <a:extLst>
                  <a:ext uri="{0D108BD9-81ED-4DB2-BD59-A6C34878D82A}">
                    <a16:rowId xmlns:a16="http://schemas.microsoft.com/office/drawing/2014/main" val="2333615042"/>
                  </a:ext>
                </a:extLst>
              </a:tr>
              <a:tr h="82181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ResNet50 with cosine annealing</a:t>
                      </a:r>
                    </a:p>
                    <a:p>
                      <a:pPr algn="ctr"/>
                      <a:endParaRPr lang="en-US" dirty="0"/>
                    </a:p>
                  </a:txBody>
                  <a:tcPr/>
                </a:tc>
                <a:tc>
                  <a:txBody>
                    <a:bodyPr/>
                    <a:lstStyle/>
                    <a:p>
                      <a:pPr algn="ctr"/>
                      <a:r>
                        <a:rPr lang="en-US" dirty="0"/>
                        <a:t>Adam</a:t>
                      </a:r>
                    </a:p>
                  </a:txBody>
                  <a:tcPr/>
                </a:tc>
                <a:tc>
                  <a:txBody>
                    <a:bodyPr/>
                    <a:lstStyle/>
                    <a:p>
                      <a:pPr algn="ctr"/>
                      <a:r>
                        <a:rPr lang="en-US" dirty="0"/>
                        <a:t>0.8618</a:t>
                      </a:r>
                    </a:p>
                  </a:txBody>
                  <a:tcPr/>
                </a:tc>
                <a:tc>
                  <a:txBody>
                    <a:bodyPr/>
                    <a:lstStyle/>
                    <a:p>
                      <a:pPr algn="ctr"/>
                      <a:r>
                        <a:rPr lang="en-US" dirty="0"/>
                        <a:t>0.8550</a:t>
                      </a:r>
                    </a:p>
                  </a:txBody>
                  <a:tcPr/>
                </a:tc>
                <a:extLst>
                  <a:ext uri="{0D108BD9-81ED-4DB2-BD59-A6C34878D82A}">
                    <a16:rowId xmlns:a16="http://schemas.microsoft.com/office/drawing/2014/main" val="1904329142"/>
                  </a:ext>
                </a:extLst>
              </a:tr>
              <a:tr h="403355">
                <a:tc>
                  <a:txBody>
                    <a:bodyPr/>
                    <a:lstStyle/>
                    <a:p>
                      <a:pPr algn="ctr"/>
                      <a:endParaRPr lang="en-US" dirty="0"/>
                    </a:p>
                  </a:txBody>
                  <a:tcPr/>
                </a:tc>
                <a:tc>
                  <a:txBody>
                    <a:bodyPr/>
                    <a:lstStyle/>
                    <a:p>
                      <a:pPr algn="ctr"/>
                      <a:r>
                        <a:rPr lang="en-US" dirty="0"/>
                        <a:t>SGD</a:t>
                      </a:r>
                    </a:p>
                  </a:txBody>
                  <a:tcPr/>
                </a:tc>
                <a:tc>
                  <a:txBody>
                    <a:bodyPr/>
                    <a:lstStyle/>
                    <a:p>
                      <a:pPr algn="ctr"/>
                      <a:r>
                        <a:rPr lang="en-US" dirty="0"/>
                        <a:t>0.8439</a:t>
                      </a:r>
                    </a:p>
                  </a:txBody>
                  <a:tcPr/>
                </a:tc>
                <a:tc>
                  <a:txBody>
                    <a:bodyPr/>
                    <a:lstStyle/>
                    <a:p>
                      <a:pPr algn="ctr"/>
                      <a:r>
                        <a:rPr lang="en-US" dirty="0"/>
                        <a:t>0.8365</a:t>
                      </a:r>
                    </a:p>
                  </a:txBody>
                  <a:tcPr/>
                </a:tc>
                <a:extLst>
                  <a:ext uri="{0D108BD9-81ED-4DB2-BD59-A6C34878D82A}">
                    <a16:rowId xmlns:a16="http://schemas.microsoft.com/office/drawing/2014/main" val="2395101457"/>
                  </a:ext>
                </a:extLst>
              </a:tr>
            </a:tbl>
          </a:graphicData>
        </a:graphic>
      </p:graphicFrame>
    </p:spTree>
    <p:extLst>
      <p:ext uri="{BB962C8B-B14F-4D97-AF65-F5344CB8AC3E}">
        <p14:creationId xmlns:p14="http://schemas.microsoft.com/office/powerpoint/2010/main" val="24659527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6ADFA-8059-314B-B346-B065A91A11C7}"/>
              </a:ext>
            </a:extLst>
          </p:cNvPr>
          <p:cNvSpPr>
            <a:spLocks noGrp="1"/>
          </p:cNvSpPr>
          <p:nvPr>
            <p:ph type="title"/>
          </p:nvPr>
        </p:nvSpPr>
        <p:spPr>
          <a:xfrm>
            <a:off x="838200" y="620392"/>
            <a:ext cx="3374136" cy="5504688"/>
          </a:xfrm>
        </p:spPr>
        <p:txBody>
          <a:bodyPr>
            <a:normAutofit/>
          </a:bodyPr>
          <a:lstStyle/>
          <a:p>
            <a:r>
              <a:rPr lang="en-US"/>
              <a:t>Conclusion</a:t>
            </a:r>
          </a:p>
        </p:txBody>
      </p:sp>
      <p:graphicFrame>
        <p:nvGraphicFramePr>
          <p:cNvPr id="5" name="Content Placeholder 2">
            <a:extLst>
              <a:ext uri="{FF2B5EF4-FFF2-40B4-BE49-F238E27FC236}">
                <a16:creationId xmlns:a16="http://schemas.microsoft.com/office/drawing/2014/main" id="{DC853E40-6E7B-4750-AF6E-EFCCE1E08119}"/>
              </a:ext>
            </a:extLst>
          </p:cNvPr>
          <p:cNvGraphicFramePr>
            <a:graphicFrameLocks noGrp="1"/>
          </p:cNvGraphicFramePr>
          <p:nvPr>
            <p:ph idx="1"/>
            <p:extLst>
              <p:ext uri="{D42A27DB-BD31-4B8C-83A1-F6EECF244321}">
                <p14:modId xmlns:p14="http://schemas.microsoft.com/office/powerpoint/2010/main" val="3954784352"/>
              </p:ext>
            </p:extLst>
          </p:nvPr>
        </p:nvGraphicFramePr>
        <p:xfrm>
          <a:off x="5093208" y="620392"/>
          <a:ext cx="6263640" cy="55046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047062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7">
            <a:extLst>
              <a:ext uri="{FF2B5EF4-FFF2-40B4-BE49-F238E27FC236}">
                <a16:creationId xmlns:a16="http://schemas.microsoft.com/office/drawing/2014/main" id="{6E9CAAFA-0FC1-5F4C-99C6-093944837AA9}"/>
              </a:ext>
            </a:extLst>
          </p:cNvPr>
          <p:cNvGrpSpPr/>
          <p:nvPr/>
        </p:nvGrpSpPr>
        <p:grpSpPr>
          <a:xfrm>
            <a:off x="2541941" y="4519295"/>
            <a:ext cx="2005476" cy="596389"/>
            <a:chOff x="683568" y="4236526"/>
            <a:chExt cx="2005476" cy="596389"/>
          </a:xfrm>
        </p:grpSpPr>
        <p:sp>
          <p:nvSpPr>
            <p:cNvPr id="3" name="직사각형 3">
              <a:extLst>
                <a:ext uri="{FF2B5EF4-FFF2-40B4-BE49-F238E27FC236}">
                  <a16:creationId xmlns:a16="http://schemas.microsoft.com/office/drawing/2014/main" id="{E7CFD9BC-C223-E045-8985-BC202BF03F80}"/>
                </a:ext>
              </a:extLst>
            </p:cNvPr>
            <p:cNvSpPr/>
            <p:nvPr/>
          </p:nvSpPr>
          <p:spPr>
            <a:xfrm>
              <a:off x="683568" y="4236526"/>
              <a:ext cx="2005476" cy="369332"/>
            </a:xfrm>
            <a:prstGeom prst="rect">
              <a:avLst/>
            </a:prstGeom>
          </p:spPr>
          <p:txBody>
            <a:bodyPr wrap="square">
              <a:spAutoFit/>
            </a:bodyPr>
            <a:lstStyle/>
            <a:p>
              <a:pPr algn="ctr"/>
              <a:r>
                <a:rPr lang="en-US" altLang="ko-KR" b="1" dirty="0">
                  <a:cs typeface="Arial" pitchFamily="34" charset="0"/>
                </a:rPr>
                <a:t>Dev Shah </a:t>
              </a:r>
            </a:p>
          </p:txBody>
        </p:sp>
        <p:sp>
          <p:nvSpPr>
            <p:cNvPr id="4" name="직사각형 4">
              <a:extLst>
                <a:ext uri="{FF2B5EF4-FFF2-40B4-BE49-F238E27FC236}">
                  <a16:creationId xmlns:a16="http://schemas.microsoft.com/office/drawing/2014/main" id="{7FCA3002-5749-DD4E-A2AA-B9950FC54EB8}"/>
                </a:ext>
              </a:extLst>
            </p:cNvPr>
            <p:cNvSpPr/>
            <p:nvPr/>
          </p:nvSpPr>
          <p:spPr>
            <a:xfrm>
              <a:off x="683568" y="4555916"/>
              <a:ext cx="2005476" cy="276999"/>
            </a:xfrm>
            <a:prstGeom prst="rect">
              <a:avLst/>
            </a:prstGeom>
          </p:spPr>
          <p:txBody>
            <a:bodyPr wrap="square">
              <a:spAutoFit/>
            </a:bodyPr>
            <a:lstStyle/>
            <a:p>
              <a:pPr algn="ctr"/>
              <a:r>
                <a:rPr lang="en-US" altLang="ko-KR" sz="1200" dirty="0"/>
                <a:t>MSDS Student </a:t>
              </a:r>
            </a:p>
          </p:txBody>
        </p:sp>
      </p:grpSp>
      <p:grpSp>
        <p:nvGrpSpPr>
          <p:cNvPr id="5" name="그룹 1">
            <a:extLst>
              <a:ext uri="{FF2B5EF4-FFF2-40B4-BE49-F238E27FC236}">
                <a16:creationId xmlns:a16="http://schemas.microsoft.com/office/drawing/2014/main" id="{0BD2BE04-74AD-BB43-A067-C4AED6B65901}"/>
              </a:ext>
            </a:extLst>
          </p:cNvPr>
          <p:cNvGrpSpPr/>
          <p:nvPr/>
        </p:nvGrpSpPr>
        <p:grpSpPr>
          <a:xfrm>
            <a:off x="7360906" y="2329858"/>
            <a:ext cx="1983128" cy="1984900"/>
            <a:chOff x="8582298" y="2310847"/>
            <a:chExt cx="2026966" cy="2028775"/>
          </a:xfrm>
        </p:grpSpPr>
        <p:sp>
          <p:nvSpPr>
            <p:cNvPr id="6" name="Oval 5">
              <a:extLst>
                <a:ext uri="{FF2B5EF4-FFF2-40B4-BE49-F238E27FC236}">
                  <a16:creationId xmlns:a16="http://schemas.microsoft.com/office/drawing/2014/main" id="{CC47222C-E97A-B84E-A6EB-623E299D5CF3}"/>
                </a:ext>
              </a:extLst>
            </p:cNvPr>
            <p:cNvSpPr/>
            <p:nvPr/>
          </p:nvSpPr>
          <p:spPr>
            <a:xfrm>
              <a:off x="8582298" y="2310847"/>
              <a:ext cx="2026966" cy="2028775"/>
            </a:xfrm>
            <a:prstGeom prst="ellipse">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solidFill>
                  <a:schemeClr val="tx1"/>
                </a:solidFill>
              </a:endParaRPr>
            </a:p>
          </p:txBody>
        </p:sp>
        <p:sp>
          <p:nvSpPr>
            <p:cNvPr id="7" name="Oval 6">
              <a:extLst>
                <a:ext uri="{FF2B5EF4-FFF2-40B4-BE49-F238E27FC236}">
                  <a16:creationId xmlns:a16="http://schemas.microsoft.com/office/drawing/2014/main" id="{F2A43C57-A40C-934C-A515-9AAFBE31A568}"/>
                </a:ext>
              </a:extLst>
            </p:cNvPr>
            <p:cNvSpPr/>
            <p:nvPr/>
          </p:nvSpPr>
          <p:spPr>
            <a:xfrm>
              <a:off x="10287809" y="2607228"/>
              <a:ext cx="205017" cy="2052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tx1"/>
                </a:solidFill>
              </a:endParaRPr>
            </a:p>
          </p:txBody>
        </p:sp>
      </p:grpSp>
      <p:grpSp>
        <p:nvGrpSpPr>
          <p:cNvPr id="8" name="그룹 4">
            <a:extLst>
              <a:ext uri="{FF2B5EF4-FFF2-40B4-BE49-F238E27FC236}">
                <a16:creationId xmlns:a16="http://schemas.microsoft.com/office/drawing/2014/main" id="{C7D76E86-A780-F744-8830-2BACA4004261}"/>
              </a:ext>
            </a:extLst>
          </p:cNvPr>
          <p:cNvGrpSpPr/>
          <p:nvPr/>
        </p:nvGrpSpPr>
        <p:grpSpPr>
          <a:xfrm>
            <a:off x="2560043" y="2329858"/>
            <a:ext cx="1983128" cy="1984900"/>
            <a:chOff x="853440" y="2310847"/>
            <a:chExt cx="2026966" cy="2028775"/>
          </a:xfrm>
        </p:grpSpPr>
        <p:sp>
          <p:nvSpPr>
            <p:cNvPr id="9" name="Oval 8">
              <a:extLst>
                <a:ext uri="{FF2B5EF4-FFF2-40B4-BE49-F238E27FC236}">
                  <a16:creationId xmlns:a16="http://schemas.microsoft.com/office/drawing/2014/main" id="{7CF98EFA-C090-924A-AD1F-D758A8341A18}"/>
                </a:ext>
              </a:extLst>
            </p:cNvPr>
            <p:cNvSpPr/>
            <p:nvPr/>
          </p:nvSpPr>
          <p:spPr>
            <a:xfrm>
              <a:off x="853440" y="2310847"/>
              <a:ext cx="2026966" cy="2028775"/>
            </a:xfrm>
            <a:prstGeom prst="ellipse">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solidFill>
                  <a:schemeClr val="tx1"/>
                </a:solidFill>
              </a:endParaRPr>
            </a:p>
          </p:txBody>
        </p:sp>
        <p:sp>
          <p:nvSpPr>
            <p:cNvPr id="10" name="Oval 9">
              <a:extLst>
                <a:ext uri="{FF2B5EF4-FFF2-40B4-BE49-F238E27FC236}">
                  <a16:creationId xmlns:a16="http://schemas.microsoft.com/office/drawing/2014/main" id="{A58164EC-4114-E247-9F77-43093739FC9A}"/>
                </a:ext>
              </a:extLst>
            </p:cNvPr>
            <p:cNvSpPr/>
            <p:nvPr/>
          </p:nvSpPr>
          <p:spPr>
            <a:xfrm>
              <a:off x="2558951" y="2607228"/>
              <a:ext cx="205017" cy="2052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tx1"/>
                </a:solidFill>
              </a:endParaRPr>
            </a:p>
          </p:txBody>
        </p:sp>
      </p:grpSp>
      <p:grpSp>
        <p:nvGrpSpPr>
          <p:cNvPr id="11" name="그룹 3">
            <a:extLst>
              <a:ext uri="{FF2B5EF4-FFF2-40B4-BE49-F238E27FC236}">
                <a16:creationId xmlns:a16="http://schemas.microsoft.com/office/drawing/2014/main" id="{02468212-2567-6D40-88E0-DBB6E89DF310}"/>
              </a:ext>
            </a:extLst>
          </p:cNvPr>
          <p:cNvGrpSpPr/>
          <p:nvPr/>
        </p:nvGrpSpPr>
        <p:grpSpPr>
          <a:xfrm>
            <a:off x="4960475" y="2329858"/>
            <a:ext cx="1983128" cy="1984900"/>
            <a:chOff x="4717869" y="2310847"/>
            <a:chExt cx="2026966" cy="2028775"/>
          </a:xfrm>
        </p:grpSpPr>
        <p:sp>
          <p:nvSpPr>
            <p:cNvPr id="12" name="Oval 11">
              <a:extLst>
                <a:ext uri="{FF2B5EF4-FFF2-40B4-BE49-F238E27FC236}">
                  <a16:creationId xmlns:a16="http://schemas.microsoft.com/office/drawing/2014/main" id="{658F48A7-AA91-1B43-B9CA-9015AC8A73C2}"/>
                </a:ext>
              </a:extLst>
            </p:cNvPr>
            <p:cNvSpPr/>
            <p:nvPr/>
          </p:nvSpPr>
          <p:spPr>
            <a:xfrm>
              <a:off x="4717869" y="2310847"/>
              <a:ext cx="2026966" cy="2028775"/>
            </a:xfrm>
            <a:prstGeom prst="ellipse">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solidFill>
                  <a:schemeClr val="tx1"/>
                </a:solidFill>
              </a:endParaRPr>
            </a:p>
          </p:txBody>
        </p:sp>
        <p:sp>
          <p:nvSpPr>
            <p:cNvPr id="13" name="Oval 12">
              <a:extLst>
                <a:ext uri="{FF2B5EF4-FFF2-40B4-BE49-F238E27FC236}">
                  <a16:creationId xmlns:a16="http://schemas.microsoft.com/office/drawing/2014/main" id="{DD68D451-0A37-C448-A582-382EDAC68166}"/>
                </a:ext>
              </a:extLst>
            </p:cNvPr>
            <p:cNvSpPr/>
            <p:nvPr/>
          </p:nvSpPr>
          <p:spPr>
            <a:xfrm>
              <a:off x="6423380" y="2607228"/>
              <a:ext cx="205017" cy="2052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solidFill>
                  <a:schemeClr val="tx1"/>
                </a:solidFill>
              </a:endParaRPr>
            </a:p>
          </p:txBody>
        </p:sp>
      </p:grpSp>
      <p:grpSp>
        <p:nvGrpSpPr>
          <p:cNvPr id="14" name="그룹 7">
            <a:extLst>
              <a:ext uri="{FF2B5EF4-FFF2-40B4-BE49-F238E27FC236}">
                <a16:creationId xmlns:a16="http://schemas.microsoft.com/office/drawing/2014/main" id="{0FC58BB0-AD59-E044-BB2C-DDB9C20752D7}"/>
              </a:ext>
            </a:extLst>
          </p:cNvPr>
          <p:cNvGrpSpPr/>
          <p:nvPr/>
        </p:nvGrpSpPr>
        <p:grpSpPr>
          <a:xfrm>
            <a:off x="4966929" y="4519295"/>
            <a:ext cx="2005476" cy="596389"/>
            <a:chOff x="683568" y="4236526"/>
            <a:chExt cx="2005476" cy="596389"/>
          </a:xfrm>
        </p:grpSpPr>
        <p:sp>
          <p:nvSpPr>
            <p:cNvPr id="15" name="직사각형 3">
              <a:extLst>
                <a:ext uri="{FF2B5EF4-FFF2-40B4-BE49-F238E27FC236}">
                  <a16:creationId xmlns:a16="http://schemas.microsoft.com/office/drawing/2014/main" id="{9744C9BE-1C7F-5144-97F5-E0CEF36E13A0}"/>
                </a:ext>
              </a:extLst>
            </p:cNvPr>
            <p:cNvSpPr/>
            <p:nvPr/>
          </p:nvSpPr>
          <p:spPr>
            <a:xfrm>
              <a:off x="683568" y="4236526"/>
              <a:ext cx="2005476" cy="338554"/>
            </a:xfrm>
            <a:prstGeom prst="rect">
              <a:avLst/>
            </a:prstGeom>
          </p:spPr>
          <p:txBody>
            <a:bodyPr wrap="square">
              <a:spAutoFit/>
            </a:bodyPr>
            <a:lstStyle/>
            <a:p>
              <a:pPr algn="ctr"/>
              <a:r>
                <a:rPr lang="en-US" altLang="ko-KR" sz="1600" b="1" dirty="0">
                  <a:cs typeface="Arial" pitchFamily="34" charset="0"/>
                </a:rPr>
                <a:t>Kush Aswani</a:t>
              </a:r>
            </a:p>
          </p:txBody>
        </p:sp>
        <p:sp>
          <p:nvSpPr>
            <p:cNvPr id="16" name="직사각형 4">
              <a:extLst>
                <a:ext uri="{FF2B5EF4-FFF2-40B4-BE49-F238E27FC236}">
                  <a16:creationId xmlns:a16="http://schemas.microsoft.com/office/drawing/2014/main" id="{DE16CA21-D803-0F47-8996-656398943478}"/>
                </a:ext>
              </a:extLst>
            </p:cNvPr>
            <p:cNvSpPr/>
            <p:nvPr/>
          </p:nvSpPr>
          <p:spPr>
            <a:xfrm>
              <a:off x="683568" y="4555916"/>
              <a:ext cx="2005476" cy="276999"/>
            </a:xfrm>
            <a:prstGeom prst="rect">
              <a:avLst/>
            </a:prstGeom>
          </p:spPr>
          <p:txBody>
            <a:bodyPr wrap="square">
              <a:spAutoFit/>
            </a:bodyPr>
            <a:lstStyle/>
            <a:p>
              <a:pPr algn="ctr"/>
              <a:r>
                <a:rPr lang="en-US" altLang="ko-KR" sz="1200" dirty="0"/>
                <a:t>MSDS Student </a:t>
              </a:r>
            </a:p>
          </p:txBody>
        </p:sp>
      </p:grpSp>
      <p:grpSp>
        <p:nvGrpSpPr>
          <p:cNvPr id="17" name="그룹 7">
            <a:extLst>
              <a:ext uri="{FF2B5EF4-FFF2-40B4-BE49-F238E27FC236}">
                <a16:creationId xmlns:a16="http://schemas.microsoft.com/office/drawing/2014/main" id="{C3AB6F70-94D7-6747-A11A-BD6C5FA6B6F5}"/>
              </a:ext>
            </a:extLst>
          </p:cNvPr>
          <p:cNvGrpSpPr/>
          <p:nvPr/>
        </p:nvGrpSpPr>
        <p:grpSpPr>
          <a:xfrm>
            <a:off x="7391917" y="4519295"/>
            <a:ext cx="2005476" cy="596389"/>
            <a:chOff x="683568" y="4236526"/>
            <a:chExt cx="2005476" cy="596389"/>
          </a:xfrm>
        </p:grpSpPr>
        <p:sp>
          <p:nvSpPr>
            <p:cNvPr id="18" name="직사각형 3">
              <a:extLst>
                <a:ext uri="{FF2B5EF4-FFF2-40B4-BE49-F238E27FC236}">
                  <a16:creationId xmlns:a16="http://schemas.microsoft.com/office/drawing/2014/main" id="{21735A63-362A-C04C-B7F0-64B7DD67FDEB}"/>
                </a:ext>
              </a:extLst>
            </p:cNvPr>
            <p:cNvSpPr/>
            <p:nvPr/>
          </p:nvSpPr>
          <p:spPr>
            <a:xfrm>
              <a:off x="683568" y="4236526"/>
              <a:ext cx="2005476" cy="338554"/>
            </a:xfrm>
            <a:prstGeom prst="rect">
              <a:avLst/>
            </a:prstGeom>
          </p:spPr>
          <p:txBody>
            <a:bodyPr wrap="square">
              <a:spAutoFit/>
            </a:bodyPr>
            <a:lstStyle/>
            <a:p>
              <a:pPr algn="ctr"/>
              <a:r>
                <a:rPr lang="en-US" altLang="ko-KR" sz="1600" b="1" dirty="0">
                  <a:cs typeface="Arial" pitchFamily="34" charset="0"/>
                </a:rPr>
                <a:t>Tejasva Tomar</a:t>
              </a:r>
            </a:p>
          </p:txBody>
        </p:sp>
        <p:sp>
          <p:nvSpPr>
            <p:cNvPr id="19" name="직사각형 4">
              <a:extLst>
                <a:ext uri="{FF2B5EF4-FFF2-40B4-BE49-F238E27FC236}">
                  <a16:creationId xmlns:a16="http://schemas.microsoft.com/office/drawing/2014/main" id="{E7D7BFDE-C693-E443-AEE0-8C54C1C8331D}"/>
                </a:ext>
              </a:extLst>
            </p:cNvPr>
            <p:cNvSpPr/>
            <p:nvPr/>
          </p:nvSpPr>
          <p:spPr>
            <a:xfrm>
              <a:off x="683568" y="4555916"/>
              <a:ext cx="2005476" cy="276999"/>
            </a:xfrm>
            <a:prstGeom prst="rect">
              <a:avLst/>
            </a:prstGeom>
          </p:spPr>
          <p:txBody>
            <a:bodyPr wrap="square">
              <a:spAutoFit/>
            </a:bodyPr>
            <a:lstStyle/>
            <a:p>
              <a:pPr algn="ctr"/>
              <a:r>
                <a:rPr lang="en-US" altLang="ko-KR" sz="1200" dirty="0"/>
                <a:t>MSDS Student</a:t>
              </a:r>
            </a:p>
          </p:txBody>
        </p:sp>
      </p:grpSp>
      <p:sp>
        <p:nvSpPr>
          <p:cNvPr id="20" name="TextBox 19">
            <a:extLst>
              <a:ext uri="{FF2B5EF4-FFF2-40B4-BE49-F238E27FC236}">
                <a16:creationId xmlns:a16="http://schemas.microsoft.com/office/drawing/2014/main" id="{AD609D87-045A-F34C-845B-BA17FB1839DF}"/>
              </a:ext>
            </a:extLst>
          </p:cNvPr>
          <p:cNvSpPr txBox="1"/>
          <p:nvPr/>
        </p:nvSpPr>
        <p:spPr>
          <a:xfrm>
            <a:off x="3234959" y="660287"/>
            <a:ext cx="6191673" cy="923330"/>
          </a:xfrm>
          <a:prstGeom prst="rect">
            <a:avLst/>
          </a:prstGeom>
          <a:noFill/>
        </p:spPr>
        <p:txBody>
          <a:bodyPr wrap="square" rtlCol="0" anchor="ctr">
            <a:spAutoFit/>
          </a:bodyPr>
          <a:lstStyle/>
          <a:p>
            <a:pPr algn="ctr"/>
            <a:r>
              <a:rPr lang="en-US" altLang="ko-KR" sz="5400" dirty="0">
                <a:cs typeface="Arial" pitchFamily="34" charset="0"/>
              </a:rPr>
              <a:t>Our team </a:t>
            </a:r>
            <a:endParaRPr lang="ko-KR" altLang="en-US" sz="5400" dirty="0">
              <a:cs typeface="Arial" pitchFamily="34" charset="0"/>
            </a:endParaRPr>
          </a:p>
        </p:txBody>
      </p:sp>
      <p:pic>
        <p:nvPicPr>
          <p:cNvPr id="21" name="Picture Placeholder 39">
            <a:extLst>
              <a:ext uri="{FF2B5EF4-FFF2-40B4-BE49-F238E27FC236}">
                <a16:creationId xmlns:a16="http://schemas.microsoft.com/office/drawing/2014/main" id="{2E061FEE-E2AC-CA4B-94DD-69E00EB14FE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2706293" y="2475738"/>
            <a:ext cx="1690628" cy="1690816"/>
          </a:xfrm>
          <a:prstGeom prst="ellipse">
            <a:avLst/>
          </a:prstGeom>
        </p:spPr>
      </p:pic>
      <p:pic>
        <p:nvPicPr>
          <p:cNvPr id="22" name="Picture Placeholder 51">
            <a:extLst>
              <a:ext uri="{FF2B5EF4-FFF2-40B4-BE49-F238E27FC236}">
                <a16:creationId xmlns:a16="http://schemas.microsoft.com/office/drawing/2014/main" id="{7A1B85CB-9F78-FD4C-9E74-55A92C0104BA}"/>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5106725" y="2475738"/>
            <a:ext cx="1690628" cy="1690816"/>
          </a:xfrm>
          <a:prstGeom prst="ellipse">
            <a:avLst/>
          </a:prstGeom>
        </p:spPr>
      </p:pic>
      <p:pic>
        <p:nvPicPr>
          <p:cNvPr id="23" name="Picture Placeholder 59">
            <a:extLst>
              <a:ext uri="{FF2B5EF4-FFF2-40B4-BE49-F238E27FC236}">
                <a16:creationId xmlns:a16="http://schemas.microsoft.com/office/drawing/2014/main" id="{5666E137-5BB9-C544-9DB9-3E8848F50581}"/>
              </a:ext>
            </a:extLst>
          </p:cNvPr>
          <p:cNvPicPr>
            <a:picLocks noChangeAspect="1"/>
          </p:cNvPicPr>
          <p:nvPr/>
        </p:nvPicPr>
        <p:blipFill>
          <a:blip r:embed="rId4" cstate="print">
            <a:extLst>
              <a:ext uri="{28A0092B-C50C-407E-A947-70E740481C1C}">
                <a14:useLocalDpi xmlns:a14="http://schemas.microsoft.com/office/drawing/2010/main" val="0"/>
              </a:ext>
            </a:extLst>
          </a:blip>
          <a:srcRect l="5000" r="5000"/>
          <a:stretch>
            <a:fillRect/>
          </a:stretch>
        </p:blipFill>
        <p:spPr>
          <a:xfrm>
            <a:off x="7507156" y="2475738"/>
            <a:ext cx="1690628" cy="1690816"/>
          </a:xfrm>
          <a:prstGeom prst="ellipse">
            <a:avLst/>
          </a:prstGeom>
        </p:spPr>
      </p:pic>
    </p:spTree>
    <p:extLst>
      <p:ext uri="{BB962C8B-B14F-4D97-AF65-F5344CB8AC3E}">
        <p14:creationId xmlns:p14="http://schemas.microsoft.com/office/powerpoint/2010/main" val="28311836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4073A-284B-964F-A37A-9B0B8555F876}"/>
              </a:ext>
            </a:extLst>
          </p:cNvPr>
          <p:cNvSpPr>
            <a:spLocks noGrp="1"/>
          </p:cNvSpPr>
          <p:nvPr>
            <p:ph type="title"/>
          </p:nvPr>
        </p:nvSpPr>
        <p:spPr/>
        <p:txBody>
          <a:bodyPr>
            <a:normAutofit/>
          </a:bodyPr>
          <a:lstStyle/>
          <a:p>
            <a:r>
              <a:rPr lang="en-US" dirty="0"/>
              <a:t>Introduction</a:t>
            </a:r>
          </a:p>
        </p:txBody>
      </p:sp>
      <p:graphicFrame>
        <p:nvGraphicFramePr>
          <p:cNvPr id="7" name="Content Placeholder 2">
            <a:extLst>
              <a:ext uri="{FF2B5EF4-FFF2-40B4-BE49-F238E27FC236}">
                <a16:creationId xmlns:a16="http://schemas.microsoft.com/office/drawing/2014/main" id="{1D1D3823-99B9-46BA-B20F-12FECAA55FB3}"/>
              </a:ext>
            </a:extLst>
          </p:cNvPr>
          <p:cNvGraphicFramePr>
            <a:graphicFrameLocks noGrp="1"/>
          </p:cNvGraphicFramePr>
          <p:nvPr>
            <p:ph idx="1"/>
            <p:extLst>
              <p:ext uri="{D42A27DB-BD31-4B8C-83A1-F6EECF244321}">
                <p14:modId xmlns:p14="http://schemas.microsoft.com/office/powerpoint/2010/main" val="1082769460"/>
              </p:ext>
            </p:extLst>
          </p:nvPr>
        </p:nvGraphicFramePr>
        <p:xfrm>
          <a:off x="1096963" y="2098515"/>
          <a:ext cx="10058400" cy="37860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12424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A97D65-CC95-0946-AF5D-362A9468FEFB}"/>
              </a:ext>
            </a:extLst>
          </p:cNvPr>
          <p:cNvSpPr>
            <a:spLocks noGrp="1"/>
          </p:cNvSpPr>
          <p:nvPr>
            <p:ph type="title"/>
          </p:nvPr>
        </p:nvSpPr>
        <p:spPr/>
        <p:txBody>
          <a:bodyPr/>
          <a:lstStyle/>
          <a:p>
            <a:r>
              <a:rPr lang="en-US" dirty="0"/>
              <a:t>Previous state of knowledge</a:t>
            </a:r>
          </a:p>
        </p:txBody>
      </p:sp>
      <p:pic>
        <p:nvPicPr>
          <p:cNvPr id="17" name="Picture 16">
            <a:extLst>
              <a:ext uri="{FF2B5EF4-FFF2-40B4-BE49-F238E27FC236}">
                <a16:creationId xmlns:a16="http://schemas.microsoft.com/office/drawing/2014/main" id="{3BED0F32-D851-6546-AAB4-12925E4FBC64}"/>
              </a:ext>
            </a:extLst>
          </p:cNvPr>
          <p:cNvPicPr>
            <a:picLocks noChangeAspect="1"/>
          </p:cNvPicPr>
          <p:nvPr/>
        </p:nvPicPr>
        <p:blipFill>
          <a:blip r:embed="rId2"/>
          <a:stretch>
            <a:fillRect/>
          </a:stretch>
        </p:blipFill>
        <p:spPr>
          <a:xfrm>
            <a:off x="5745892" y="2434177"/>
            <a:ext cx="6192084" cy="3152627"/>
          </a:xfrm>
          <a:prstGeom prst="rect">
            <a:avLst/>
          </a:prstGeom>
        </p:spPr>
      </p:pic>
      <p:pic>
        <p:nvPicPr>
          <p:cNvPr id="19" name="Picture 18">
            <a:extLst>
              <a:ext uri="{FF2B5EF4-FFF2-40B4-BE49-F238E27FC236}">
                <a16:creationId xmlns:a16="http://schemas.microsoft.com/office/drawing/2014/main" id="{9CD93370-71B5-8847-92A8-AF40AAEFDBDF}"/>
              </a:ext>
            </a:extLst>
          </p:cNvPr>
          <p:cNvPicPr>
            <a:picLocks noChangeAspect="1"/>
          </p:cNvPicPr>
          <p:nvPr/>
        </p:nvPicPr>
        <p:blipFill>
          <a:blip r:embed="rId3"/>
          <a:stretch>
            <a:fillRect/>
          </a:stretch>
        </p:blipFill>
        <p:spPr>
          <a:xfrm>
            <a:off x="838200" y="2279596"/>
            <a:ext cx="4745848" cy="3464649"/>
          </a:xfrm>
          <a:prstGeom prst="rect">
            <a:avLst/>
          </a:prstGeom>
        </p:spPr>
      </p:pic>
      <p:sp>
        <p:nvSpPr>
          <p:cNvPr id="21" name="TextBox 20">
            <a:extLst>
              <a:ext uri="{FF2B5EF4-FFF2-40B4-BE49-F238E27FC236}">
                <a16:creationId xmlns:a16="http://schemas.microsoft.com/office/drawing/2014/main" id="{0168C360-E458-674D-82E9-81AA78E1CBD2}"/>
              </a:ext>
            </a:extLst>
          </p:cNvPr>
          <p:cNvSpPr txBox="1"/>
          <p:nvPr/>
        </p:nvSpPr>
        <p:spPr>
          <a:xfrm>
            <a:off x="650235" y="1587373"/>
            <a:ext cx="3339440" cy="400110"/>
          </a:xfrm>
          <a:prstGeom prst="rect">
            <a:avLst/>
          </a:prstGeom>
          <a:noFill/>
        </p:spPr>
        <p:txBody>
          <a:bodyPr wrap="none" rtlCol="0">
            <a:spAutoFit/>
          </a:bodyPr>
          <a:lstStyle/>
          <a:p>
            <a:r>
              <a:rPr lang="en-US" sz="2000" b="1" dirty="0"/>
              <a:t>Manually tuning learning rate</a:t>
            </a:r>
          </a:p>
        </p:txBody>
      </p:sp>
      <p:sp>
        <p:nvSpPr>
          <p:cNvPr id="23" name="TextBox 22">
            <a:extLst>
              <a:ext uri="{FF2B5EF4-FFF2-40B4-BE49-F238E27FC236}">
                <a16:creationId xmlns:a16="http://schemas.microsoft.com/office/drawing/2014/main" id="{D3AA2534-61B1-A945-9945-EFEF154E88CC}"/>
              </a:ext>
            </a:extLst>
          </p:cNvPr>
          <p:cNvSpPr txBox="1"/>
          <p:nvPr/>
        </p:nvSpPr>
        <p:spPr>
          <a:xfrm>
            <a:off x="5653563" y="1587373"/>
            <a:ext cx="6284413" cy="400110"/>
          </a:xfrm>
          <a:prstGeom prst="rect">
            <a:avLst/>
          </a:prstGeom>
          <a:noFill/>
        </p:spPr>
        <p:txBody>
          <a:bodyPr wrap="none" rtlCol="0">
            <a:spAutoFit/>
          </a:bodyPr>
          <a:lstStyle/>
          <a:p>
            <a:r>
              <a:rPr lang="en-US" sz="2000" b="1" dirty="0"/>
              <a:t>Creating network ensembles using different architectures</a:t>
            </a:r>
          </a:p>
        </p:txBody>
      </p:sp>
      <p:sp>
        <p:nvSpPr>
          <p:cNvPr id="29" name="TextBox 28">
            <a:extLst>
              <a:ext uri="{FF2B5EF4-FFF2-40B4-BE49-F238E27FC236}">
                <a16:creationId xmlns:a16="http://schemas.microsoft.com/office/drawing/2014/main" id="{2DF09BA3-B32F-F240-BF95-E42CE6C15C40}"/>
              </a:ext>
            </a:extLst>
          </p:cNvPr>
          <p:cNvSpPr txBox="1"/>
          <p:nvPr/>
        </p:nvSpPr>
        <p:spPr>
          <a:xfrm>
            <a:off x="4460788" y="6033498"/>
            <a:ext cx="4161267" cy="369332"/>
          </a:xfrm>
          <a:prstGeom prst="rect">
            <a:avLst/>
          </a:prstGeom>
          <a:noFill/>
        </p:spPr>
        <p:txBody>
          <a:bodyPr wrap="none" rtlCol="0">
            <a:spAutoFit/>
          </a:bodyPr>
          <a:lstStyle/>
          <a:p>
            <a:r>
              <a:rPr lang="en-US" i="1" dirty="0"/>
              <a:t>Both are computationally very expensive!</a:t>
            </a:r>
          </a:p>
        </p:txBody>
      </p:sp>
    </p:spTree>
    <p:extLst>
      <p:ext uri="{BB962C8B-B14F-4D97-AF65-F5344CB8AC3E}">
        <p14:creationId xmlns:p14="http://schemas.microsoft.com/office/powerpoint/2010/main" val="16720371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5C9B446A-6343-4E56-90BA-061E4DDF0F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Freeform: Shape 12">
            <a:extLst>
              <a:ext uri="{FF2B5EF4-FFF2-40B4-BE49-F238E27FC236}">
                <a16:creationId xmlns:a16="http://schemas.microsoft.com/office/drawing/2014/main" id="{3EC72A1B-03D3-499C-B4BF-AC68EEC22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EFEFEF"/>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5" name="Freeform: Shape 14">
            <a:extLst>
              <a:ext uri="{FF2B5EF4-FFF2-40B4-BE49-F238E27FC236}">
                <a16:creationId xmlns:a16="http://schemas.microsoft.com/office/drawing/2014/main" id="{216322C2-3CF0-4D33-BF90-3F384CF6D2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714A6F5-2B78-7F44-B9D2-1146D8538B0B}"/>
              </a:ext>
            </a:extLst>
          </p:cNvPr>
          <p:cNvSpPr>
            <a:spLocks noGrp="1"/>
          </p:cNvSpPr>
          <p:nvPr>
            <p:ph type="title"/>
          </p:nvPr>
        </p:nvSpPr>
        <p:spPr>
          <a:xfrm>
            <a:off x="371094" y="1161288"/>
            <a:ext cx="3438144" cy="1124712"/>
          </a:xfrm>
        </p:spPr>
        <p:txBody>
          <a:bodyPr vert="horz" lIns="91440" tIns="45720" rIns="91440" bIns="45720" rtlCol="0" anchor="b">
            <a:normAutofit/>
          </a:bodyPr>
          <a:lstStyle/>
          <a:p>
            <a:r>
              <a:rPr lang="en-US" sz="2800" kern="1200">
                <a:solidFill>
                  <a:schemeClr val="tx1"/>
                </a:solidFill>
                <a:latin typeface="+mj-lt"/>
                <a:ea typeface="+mj-ea"/>
                <a:cs typeface="+mj-cs"/>
              </a:rPr>
              <a:t>Challenges</a:t>
            </a:r>
          </a:p>
        </p:txBody>
      </p:sp>
      <p:sp>
        <p:nvSpPr>
          <p:cNvPr id="17" name="Rectangle 16">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9" name="Rectangle 18">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375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6" name="TextBox 5">
            <a:extLst>
              <a:ext uri="{FF2B5EF4-FFF2-40B4-BE49-F238E27FC236}">
                <a16:creationId xmlns:a16="http://schemas.microsoft.com/office/drawing/2014/main" id="{A1507269-4BA7-624D-B154-313BBB5D0701}"/>
              </a:ext>
            </a:extLst>
          </p:cNvPr>
          <p:cNvSpPr txBox="1"/>
          <p:nvPr/>
        </p:nvSpPr>
        <p:spPr>
          <a:xfrm>
            <a:off x="371094" y="2718054"/>
            <a:ext cx="3438906" cy="3207258"/>
          </a:xfrm>
          <a:prstGeom prst="rect">
            <a:avLst/>
          </a:prstGeom>
        </p:spPr>
        <p:txBody>
          <a:bodyPr vert="horz" lIns="91440" tIns="45720" rIns="91440" bIns="45720" rtlCol="0" anchor="t">
            <a:normAutofit/>
          </a:bodyPr>
          <a:lstStyle/>
          <a:p>
            <a:pPr marL="285750" indent="-228600">
              <a:lnSpc>
                <a:spcPct val="90000"/>
              </a:lnSpc>
              <a:spcAft>
                <a:spcPts val="600"/>
              </a:spcAft>
              <a:buFont typeface="Arial" panose="020B0604020202020204" pitchFamily="34" charset="0"/>
              <a:buChar char="•"/>
            </a:pPr>
            <a:r>
              <a:rPr lang="en-US" sz="1700"/>
              <a:t>Class Imbalance</a:t>
            </a:r>
          </a:p>
          <a:p>
            <a:pPr marL="285750" indent="-228600">
              <a:lnSpc>
                <a:spcPct val="90000"/>
              </a:lnSpc>
              <a:spcAft>
                <a:spcPts val="600"/>
              </a:spcAft>
              <a:buFont typeface="Arial" panose="020B0604020202020204" pitchFamily="34" charset="0"/>
              <a:buChar char="•"/>
            </a:pPr>
            <a:r>
              <a:rPr lang="en-US" sz="1700"/>
              <a:t>Optimal learning rate</a:t>
            </a:r>
          </a:p>
          <a:p>
            <a:pPr marL="285750" indent="-228600">
              <a:lnSpc>
                <a:spcPct val="90000"/>
              </a:lnSpc>
              <a:spcAft>
                <a:spcPts val="600"/>
              </a:spcAft>
              <a:buFont typeface="Arial" panose="020B0604020202020204" pitchFamily="34" charset="0"/>
              <a:buChar char="•"/>
            </a:pPr>
            <a:r>
              <a:rPr lang="en-US" sz="1700"/>
              <a:t>Network Ensembles </a:t>
            </a:r>
          </a:p>
        </p:txBody>
      </p:sp>
      <p:pic>
        <p:nvPicPr>
          <p:cNvPr id="5" name="Content Placeholder 4" descr="A screenshot of a cell phone&#10;&#10;Description automatically generated">
            <a:extLst>
              <a:ext uri="{FF2B5EF4-FFF2-40B4-BE49-F238E27FC236}">
                <a16:creationId xmlns:a16="http://schemas.microsoft.com/office/drawing/2014/main" id="{A0D9FDB0-7AE9-F948-B4FA-AE3CB7C6EC39}"/>
              </a:ext>
            </a:extLst>
          </p:cNvPr>
          <p:cNvPicPr>
            <a:picLocks noGrp="1" noChangeAspect="1"/>
          </p:cNvPicPr>
          <p:nvPr>
            <p:ph idx="1"/>
          </p:nvPr>
        </p:nvPicPr>
        <p:blipFill rotWithShape="1">
          <a:blip r:embed="rId2"/>
          <a:srcRect l="3164" t="6080" r="9341" b="-4699"/>
          <a:stretch/>
        </p:blipFill>
        <p:spPr>
          <a:xfrm>
            <a:off x="5236882" y="843533"/>
            <a:ext cx="6246110" cy="5280175"/>
          </a:xfrm>
          <a:prstGeom prst="rect">
            <a:avLst/>
          </a:prstGeom>
        </p:spPr>
      </p:pic>
    </p:spTree>
    <p:extLst>
      <p:ext uri="{BB962C8B-B14F-4D97-AF65-F5344CB8AC3E}">
        <p14:creationId xmlns:p14="http://schemas.microsoft.com/office/powerpoint/2010/main" val="10018068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260FE5-7678-B449-A08F-87F062BF8898}"/>
              </a:ext>
            </a:extLst>
          </p:cNvPr>
          <p:cNvSpPr>
            <a:spLocks noGrp="1"/>
          </p:cNvSpPr>
          <p:nvPr>
            <p:ph type="title"/>
          </p:nvPr>
        </p:nvSpPr>
        <p:spPr/>
        <p:txBody>
          <a:bodyPr/>
          <a:lstStyle/>
          <a:p>
            <a:r>
              <a:rPr lang="en-US" dirty="0"/>
              <a:t>Data augmentation</a:t>
            </a:r>
          </a:p>
        </p:txBody>
      </p:sp>
      <p:pic>
        <p:nvPicPr>
          <p:cNvPr id="5" name="Content Placeholder 4" descr="A picture containing sign, man, boat&#10;&#10;Description automatically generated">
            <a:extLst>
              <a:ext uri="{FF2B5EF4-FFF2-40B4-BE49-F238E27FC236}">
                <a16:creationId xmlns:a16="http://schemas.microsoft.com/office/drawing/2014/main" id="{9AEFB65D-4792-6D49-879D-577F50DF4213}"/>
              </a:ext>
            </a:extLst>
          </p:cNvPr>
          <p:cNvPicPr>
            <a:picLocks noGrp="1" noChangeAspect="1"/>
          </p:cNvPicPr>
          <p:nvPr>
            <p:ph idx="1"/>
          </p:nvPr>
        </p:nvPicPr>
        <p:blipFill>
          <a:blip r:embed="rId2"/>
          <a:stretch>
            <a:fillRect/>
          </a:stretch>
        </p:blipFill>
        <p:spPr>
          <a:xfrm>
            <a:off x="838200" y="2851435"/>
            <a:ext cx="10515600" cy="2299718"/>
          </a:xfrm>
        </p:spPr>
      </p:pic>
      <p:sp>
        <p:nvSpPr>
          <p:cNvPr id="6" name="TextBox 5">
            <a:extLst>
              <a:ext uri="{FF2B5EF4-FFF2-40B4-BE49-F238E27FC236}">
                <a16:creationId xmlns:a16="http://schemas.microsoft.com/office/drawing/2014/main" id="{982208DF-AEB3-EE45-BEC2-E716B23C8E06}"/>
              </a:ext>
            </a:extLst>
          </p:cNvPr>
          <p:cNvSpPr txBox="1"/>
          <p:nvPr/>
        </p:nvSpPr>
        <p:spPr>
          <a:xfrm>
            <a:off x="838200" y="1706847"/>
            <a:ext cx="10709598" cy="984885"/>
          </a:xfrm>
          <a:prstGeom prst="rect">
            <a:avLst/>
          </a:prstGeom>
          <a:noFill/>
        </p:spPr>
        <p:txBody>
          <a:bodyPr wrap="none" rtlCol="0">
            <a:spAutoFit/>
          </a:bodyPr>
          <a:lstStyle/>
          <a:p>
            <a:r>
              <a:rPr lang="en-US" sz="2000" dirty="0"/>
              <a:t>To balance classes, we used various data augmentation methods including random crops, rotations, </a:t>
            </a:r>
          </a:p>
          <a:p>
            <a:r>
              <a:rPr lang="en-US" sz="2000" dirty="0"/>
              <a:t>adding noise (to make more robust classifiers), etc. </a:t>
            </a:r>
          </a:p>
          <a:p>
            <a:endParaRPr lang="en-US" dirty="0"/>
          </a:p>
        </p:txBody>
      </p:sp>
      <p:sp>
        <p:nvSpPr>
          <p:cNvPr id="7" name="TextBox 6">
            <a:extLst>
              <a:ext uri="{FF2B5EF4-FFF2-40B4-BE49-F238E27FC236}">
                <a16:creationId xmlns:a16="http://schemas.microsoft.com/office/drawing/2014/main" id="{D7067F61-6F52-384A-B611-62FF6CA624A3}"/>
              </a:ext>
            </a:extLst>
          </p:cNvPr>
          <p:cNvSpPr txBox="1"/>
          <p:nvPr/>
        </p:nvSpPr>
        <p:spPr>
          <a:xfrm>
            <a:off x="605480" y="5446780"/>
            <a:ext cx="5767028" cy="338554"/>
          </a:xfrm>
          <a:prstGeom prst="rect">
            <a:avLst/>
          </a:prstGeom>
          <a:noFill/>
        </p:spPr>
        <p:txBody>
          <a:bodyPr wrap="none" rtlCol="0">
            <a:spAutoFit/>
          </a:bodyPr>
          <a:lstStyle/>
          <a:p>
            <a:r>
              <a:rPr lang="en-US" sz="1200" dirty="0"/>
              <a:t>* We are implementing a </a:t>
            </a:r>
            <a:r>
              <a:rPr lang="en-US" sz="1600" dirty="0"/>
              <a:t>GAN</a:t>
            </a:r>
            <a:r>
              <a:rPr lang="en-US" sz="1200" dirty="0"/>
              <a:t> to generate </a:t>
            </a:r>
            <a:r>
              <a:rPr lang="en-US" sz="1400" dirty="0"/>
              <a:t>synthetic</a:t>
            </a:r>
            <a:r>
              <a:rPr lang="en-US" sz="1200" dirty="0"/>
              <a:t> data but it takes very long to train</a:t>
            </a:r>
          </a:p>
        </p:txBody>
      </p:sp>
    </p:spTree>
    <p:extLst>
      <p:ext uri="{BB962C8B-B14F-4D97-AF65-F5344CB8AC3E}">
        <p14:creationId xmlns:p14="http://schemas.microsoft.com/office/powerpoint/2010/main" val="31131544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D959BD-0AF0-AF4D-A3A8-6DC8CC58BA25}"/>
              </a:ext>
            </a:extLst>
          </p:cNvPr>
          <p:cNvSpPr>
            <a:spLocks noGrp="1"/>
          </p:cNvSpPr>
          <p:nvPr>
            <p:ph type="title"/>
          </p:nvPr>
        </p:nvSpPr>
        <p:spPr/>
        <p:txBody>
          <a:bodyPr/>
          <a:lstStyle/>
          <a:p>
            <a:r>
              <a:rPr lang="en-US" dirty="0"/>
              <a:t>ResNet Architecture</a:t>
            </a:r>
          </a:p>
        </p:txBody>
      </p:sp>
      <p:sp>
        <p:nvSpPr>
          <p:cNvPr id="6" name="Content Placeholder 5">
            <a:extLst>
              <a:ext uri="{FF2B5EF4-FFF2-40B4-BE49-F238E27FC236}">
                <a16:creationId xmlns:a16="http://schemas.microsoft.com/office/drawing/2014/main" id="{84B41083-1825-3F46-A7AE-0D00B1E246EC}"/>
              </a:ext>
            </a:extLst>
          </p:cNvPr>
          <p:cNvSpPr>
            <a:spLocks noGrp="1"/>
          </p:cNvSpPr>
          <p:nvPr>
            <p:ph idx="1"/>
          </p:nvPr>
        </p:nvSpPr>
        <p:spPr/>
        <p:txBody>
          <a:bodyPr/>
          <a:lstStyle/>
          <a:p>
            <a:r>
              <a:rPr lang="en-US" dirty="0"/>
              <a:t>This image shows the ResNet architecture with 34 layers residual</a:t>
            </a:r>
          </a:p>
        </p:txBody>
      </p:sp>
      <p:pic>
        <p:nvPicPr>
          <p:cNvPr id="4" name="Picture 3" descr="A picture containing meter&#10;&#10;Description automatically generated">
            <a:extLst>
              <a:ext uri="{FF2B5EF4-FFF2-40B4-BE49-F238E27FC236}">
                <a16:creationId xmlns:a16="http://schemas.microsoft.com/office/drawing/2014/main" id="{FF21DE1E-119E-2B44-80CB-0006A38C3B30}"/>
              </a:ext>
            </a:extLst>
          </p:cNvPr>
          <p:cNvPicPr>
            <a:picLocks noChangeAspect="1"/>
          </p:cNvPicPr>
          <p:nvPr/>
        </p:nvPicPr>
        <p:blipFill>
          <a:blip r:embed="rId2"/>
          <a:stretch>
            <a:fillRect/>
          </a:stretch>
        </p:blipFill>
        <p:spPr>
          <a:xfrm rot="16200000">
            <a:off x="5186979" y="-685084"/>
            <a:ext cx="1818042" cy="10232312"/>
          </a:xfrm>
          <a:prstGeom prst="rect">
            <a:avLst/>
          </a:prstGeom>
        </p:spPr>
      </p:pic>
    </p:spTree>
    <p:extLst>
      <p:ext uri="{BB962C8B-B14F-4D97-AF65-F5344CB8AC3E}">
        <p14:creationId xmlns:p14="http://schemas.microsoft.com/office/powerpoint/2010/main" val="36023364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493A89-045C-514E-BFD7-DE7ACB3E83E7}"/>
              </a:ext>
            </a:extLst>
          </p:cNvPr>
          <p:cNvSpPr>
            <a:spLocks noGrp="1"/>
          </p:cNvSpPr>
          <p:nvPr>
            <p:ph type="title"/>
          </p:nvPr>
        </p:nvSpPr>
        <p:spPr/>
        <p:txBody>
          <a:bodyPr/>
          <a:lstStyle/>
          <a:p>
            <a:r>
              <a:rPr lang="en-US" dirty="0"/>
              <a:t>Finding the optimal learning rate</a:t>
            </a:r>
          </a:p>
        </p:txBody>
      </p:sp>
      <p:pic>
        <p:nvPicPr>
          <p:cNvPr id="5" name="Content Placeholder 4" descr="A screenshot of a cell phone&#10;&#10;Description automatically generated">
            <a:extLst>
              <a:ext uri="{FF2B5EF4-FFF2-40B4-BE49-F238E27FC236}">
                <a16:creationId xmlns:a16="http://schemas.microsoft.com/office/drawing/2014/main" id="{5F7FFA2E-237B-F540-A018-F5E0C665AB8C}"/>
              </a:ext>
            </a:extLst>
          </p:cNvPr>
          <p:cNvPicPr>
            <a:picLocks noGrp="1" noChangeAspect="1"/>
          </p:cNvPicPr>
          <p:nvPr>
            <p:ph idx="1"/>
          </p:nvPr>
        </p:nvPicPr>
        <p:blipFill>
          <a:blip r:embed="rId2"/>
          <a:stretch>
            <a:fillRect/>
          </a:stretch>
        </p:blipFill>
        <p:spPr>
          <a:xfrm>
            <a:off x="639783" y="1690688"/>
            <a:ext cx="4082885" cy="4082885"/>
          </a:xfrm>
        </p:spPr>
      </p:pic>
      <p:sp>
        <p:nvSpPr>
          <p:cNvPr id="7" name="TextBox 6">
            <a:extLst>
              <a:ext uri="{FF2B5EF4-FFF2-40B4-BE49-F238E27FC236}">
                <a16:creationId xmlns:a16="http://schemas.microsoft.com/office/drawing/2014/main" id="{E18E999B-FB03-C847-A110-A29BE2983477}"/>
              </a:ext>
            </a:extLst>
          </p:cNvPr>
          <p:cNvSpPr txBox="1"/>
          <p:nvPr/>
        </p:nvSpPr>
        <p:spPr>
          <a:xfrm>
            <a:off x="4866198" y="1852577"/>
            <a:ext cx="7490129" cy="2308324"/>
          </a:xfrm>
          <a:prstGeom prst="rect">
            <a:avLst/>
          </a:prstGeom>
          <a:noFill/>
        </p:spPr>
        <p:txBody>
          <a:bodyPr wrap="square" rtlCol="0">
            <a:spAutoFit/>
          </a:bodyPr>
          <a:lstStyle/>
          <a:p>
            <a:r>
              <a:rPr lang="en-US" sz="2400" i="1" dirty="0"/>
              <a:t>Learning Rate Range Test</a:t>
            </a:r>
          </a:p>
          <a:p>
            <a:endParaRPr lang="en-US" sz="2000" dirty="0"/>
          </a:p>
          <a:p>
            <a:pPr marL="342900" indent="-342900">
              <a:buFont typeface="Arial" panose="020B0604020202020204" pitchFamily="34" charset="0"/>
              <a:buChar char="•"/>
            </a:pPr>
            <a:r>
              <a:rPr lang="en-US" sz="2000" dirty="0"/>
              <a:t>Learning rate is gradually increased exponentially between 2 boundaries</a:t>
            </a:r>
          </a:p>
          <a:p>
            <a:endParaRPr lang="en-US" sz="2000" dirty="0"/>
          </a:p>
          <a:p>
            <a:pPr marL="342900" indent="-342900">
              <a:buFont typeface="Arial" panose="020B0604020202020204" pitchFamily="34" charset="0"/>
              <a:buChar char="•"/>
            </a:pPr>
            <a:r>
              <a:rPr lang="en-US" sz="2000" dirty="0"/>
              <a:t>Low initial learning rate allows the network to start converging whereas very high learning rates will cause the network to diverge.</a:t>
            </a:r>
          </a:p>
        </p:txBody>
      </p:sp>
      <p:sp>
        <p:nvSpPr>
          <p:cNvPr id="8" name="TextBox 7">
            <a:extLst>
              <a:ext uri="{FF2B5EF4-FFF2-40B4-BE49-F238E27FC236}">
                <a16:creationId xmlns:a16="http://schemas.microsoft.com/office/drawing/2014/main" id="{CF610ECB-7309-A246-984B-7F1D555DA4B8}"/>
              </a:ext>
            </a:extLst>
          </p:cNvPr>
          <p:cNvSpPr txBox="1"/>
          <p:nvPr/>
        </p:nvSpPr>
        <p:spPr>
          <a:xfrm>
            <a:off x="4866198" y="4661919"/>
            <a:ext cx="3528851" cy="923330"/>
          </a:xfrm>
          <a:prstGeom prst="rect">
            <a:avLst/>
          </a:prstGeom>
          <a:noFill/>
        </p:spPr>
        <p:txBody>
          <a:bodyPr wrap="none" rtlCol="0">
            <a:spAutoFit/>
          </a:bodyPr>
          <a:lstStyle/>
          <a:p>
            <a:r>
              <a:rPr lang="en-US" b="1" i="1" dirty="0"/>
              <a:t>Good static learning rate lr </a:t>
            </a:r>
            <a:r>
              <a:rPr lang="en-US" dirty="0"/>
              <a:t>= </a:t>
            </a:r>
            <a:r>
              <a:rPr lang="en-US" i="1" dirty="0"/>
              <a:t>0.055</a:t>
            </a:r>
          </a:p>
          <a:p>
            <a:endParaRPr lang="en-US" dirty="0"/>
          </a:p>
          <a:p>
            <a:r>
              <a:rPr lang="en-US" b="1" i="1" dirty="0"/>
              <a:t>Cyclical learning rate </a:t>
            </a:r>
            <a:r>
              <a:rPr lang="en-US" dirty="0"/>
              <a:t>= </a:t>
            </a:r>
            <a:r>
              <a:rPr lang="en-US" i="1" dirty="0"/>
              <a:t>0.1 to 0.001</a:t>
            </a:r>
          </a:p>
        </p:txBody>
      </p:sp>
    </p:spTree>
    <p:extLst>
      <p:ext uri="{BB962C8B-B14F-4D97-AF65-F5344CB8AC3E}">
        <p14:creationId xmlns:p14="http://schemas.microsoft.com/office/powerpoint/2010/main" val="26109051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F3BF9A-914E-9C43-B12C-A5E1063F027B}"/>
              </a:ext>
            </a:extLst>
          </p:cNvPr>
          <p:cNvSpPr>
            <a:spLocks noGrp="1"/>
          </p:cNvSpPr>
          <p:nvPr>
            <p:ph type="title"/>
          </p:nvPr>
        </p:nvSpPr>
        <p:spPr/>
        <p:txBody>
          <a:bodyPr/>
          <a:lstStyle/>
          <a:p>
            <a:r>
              <a:rPr lang="en-US" dirty="0"/>
              <a:t>Snapshot Ensembling: Train 1, Get M!</a:t>
            </a:r>
          </a:p>
        </p:txBody>
      </p:sp>
      <p:pic>
        <p:nvPicPr>
          <p:cNvPr id="5" name="Content Placeholder 4" descr="A close up of a map&#10;&#10;Description automatically generated">
            <a:extLst>
              <a:ext uri="{FF2B5EF4-FFF2-40B4-BE49-F238E27FC236}">
                <a16:creationId xmlns:a16="http://schemas.microsoft.com/office/drawing/2014/main" id="{9336EA7E-3C29-D44D-B35D-16D5E1887235}"/>
              </a:ext>
            </a:extLst>
          </p:cNvPr>
          <p:cNvPicPr>
            <a:picLocks noGrp="1" noChangeAspect="1"/>
          </p:cNvPicPr>
          <p:nvPr>
            <p:ph idx="1"/>
          </p:nvPr>
        </p:nvPicPr>
        <p:blipFill>
          <a:blip r:embed="rId2"/>
          <a:stretch>
            <a:fillRect/>
          </a:stretch>
        </p:blipFill>
        <p:spPr>
          <a:xfrm>
            <a:off x="915836" y="1825625"/>
            <a:ext cx="10360328" cy="4351338"/>
          </a:xfrm>
        </p:spPr>
      </p:pic>
    </p:spTree>
    <p:extLst>
      <p:ext uri="{BB962C8B-B14F-4D97-AF65-F5344CB8AC3E}">
        <p14:creationId xmlns:p14="http://schemas.microsoft.com/office/powerpoint/2010/main" val="10754288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TotalTime>
  <Words>514</Words>
  <Application>Microsoft Macintosh PowerPoint</Application>
  <PresentationFormat>Widescreen</PresentationFormat>
  <Paragraphs>99</Paragraphs>
  <Slides>18</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Arial</vt:lpstr>
      <vt:lpstr>Calibri</vt:lpstr>
      <vt:lpstr>Calibri Light</vt:lpstr>
      <vt:lpstr>Cambria Math</vt:lpstr>
      <vt:lpstr>Office Theme</vt:lpstr>
      <vt:lpstr>Mapping disaster risk from aerial imagery</vt:lpstr>
      <vt:lpstr>PowerPoint Presentation</vt:lpstr>
      <vt:lpstr>Introduction</vt:lpstr>
      <vt:lpstr>Previous state of knowledge</vt:lpstr>
      <vt:lpstr>Challenges</vt:lpstr>
      <vt:lpstr>Data augmentation</vt:lpstr>
      <vt:lpstr>ResNet Architecture</vt:lpstr>
      <vt:lpstr>Finding the optimal learning rate</vt:lpstr>
      <vt:lpstr>Snapshot Ensembling: Train 1, Get M!</vt:lpstr>
      <vt:lpstr>Snapshot Ensembling: Train 1, Get M!</vt:lpstr>
      <vt:lpstr>Cyclical Cosine Annealing</vt:lpstr>
      <vt:lpstr>Methods to ensemble </vt:lpstr>
      <vt:lpstr>Train and Validation Loss SGD</vt:lpstr>
      <vt:lpstr>Train and Validation Loss ADAM</vt:lpstr>
      <vt:lpstr>Train and Validation Loss SGD</vt:lpstr>
      <vt:lpstr>Train and Validation Loss Adam</vt:lpstr>
      <vt:lpstr>PowerPoint Presentation</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Mapping disaster risk from aerial imagery</dc:title>
  <dc:creator>Tejasva Tomar</dc:creator>
  <cp:lastModifiedBy>Tejasva Tomar</cp:lastModifiedBy>
  <cp:revision>1</cp:revision>
  <dcterms:created xsi:type="dcterms:W3CDTF">2019-12-05T18:14:23Z</dcterms:created>
  <dcterms:modified xsi:type="dcterms:W3CDTF">2019-12-05T18:18:12Z</dcterms:modified>
</cp:coreProperties>
</file>